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3" ContentType="audio/unknown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2" r:id="rId1"/>
  </p:sldMasterIdLst>
  <p:notesMasterIdLst>
    <p:notesMasterId r:id="rId48"/>
  </p:notesMasterIdLst>
  <p:handoutMasterIdLst>
    <p:handoutMasterId r:id="rId49"/>
  </p:handoutMasterIdLst>
  <p:sldIdLst>
    <p:sldId id="453" r:id="rId2"/>
    <p:sldId id="468" r:id="rId3"/>
    <p:sldId id="467" r:id="rId4"/>
    <p:sldId id="506" r:id="rId5"/>
    <p:sldId id="504" r:id="rId6"/>
    <p:sldId id="501" r:id="rId7"/>
    <p:sldId id="507" r:id="rId8"/>
    <p:sldId id="495" r:id="rId9"/>
    <p:sldId id="488" r:id="rId10"/>
    <p:sldId id="458" r:id="rId11"/>
    <p:sldId id="476" r:id="rId12"/>
    <p:sldId id="496" r:id="rId13"/>
    <p:sldId id="489" r:id="rId14"/>
    <p:sldId id="482" r:id="rId15"/>
    <p:sldId id="481" r:id="rId16"/>
    <p:sldId id="471" r:id="rId17"/>
    <p:sldId id="480" r:id="rId18"/>
    <p:sldId id="472" r:id="rId19"/>
    <p:sldId id="500" r:id="rId20"/>
    <p:sldId id="490" r:id="rId21"/>
    <p:sldId id="459" r:id="rId22"/>
    <p:sldId id="460" r:id="rId23"/>
    <p:sldId id="469" r:id="rId24"/>
    <p:sldId id="470" r:id="rId25"/>
    <p:sldId id="479" r:id="rId26"/>
    <p:sldId id="494" r:id="rId27"/>
    <p:sldId id="473" r:id="rId28"/>
    <p:sldId id="508" r:id="rId29"/>
    <p:sldId id="486" r:id="rId30"/>
    <p:sldId id="499" r:id="rId31"/>
    <p:sldId id="491" r:id="rId32"/>
    <p:sldId id="492" r:id="rId33"/>
    <p:sldId id="503" r:id="rId34"/>
    <p:sldId id="474" r:id="rId35"/>
    <p:sldId id="483" r:id="rId36"/>
    <p:sldId id="505" r:id="rId37"/>
    <p:sldId id="497" r:id="rId38"/>
    <p:sldId id="509" r:id="rId39"/>
    <p:sldId id="463" r:id="rId40"/>
    <p:sldId id="498" r:id="rId41"/>
    <p:sldId id="487" r:id="rId42"/>
    <p:sldId id="484" r:id="rId43"/>
    <p:sldId id="475" r:id="rId44"/>
    <p:sldId id="477" r:id="rId45"/>
    <p:sldId id="461" r:id="rId46"/>
    <p:sldId id="493" r:id="rId47"/>
  </p:sldIdLst>
  <p:sldSz cx="9144000" cy="5143500" type="screen16x9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clrMode="bw" hiddenSlides="1" frameSlides="1"/>
  <p:clrMru>
    <a:srgbClr val="F7FD0C"/>
    <a:srgbClr val="F2B3FF"/>
    <a:srgbClr val="FFE7F7"/>
    <a:srgbClr val="FFFF99"/>
    <a:srgbClr val="FFFF00"/>
    <a:srgbClr val="FFCC00"/>
    <a:srgbClr val="29C7FF"/>
    <a:srgbClr val="101382"/>
    <a:srgbClr val="B16E49"/>
    <a:srgbClr val="A668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67" autoAdjust="0"/>
    <p:restoredTop sz="92172" autoAdjust="0"/>
  </p:normalViewPr>
  <p:slideViewPr>
    <p:cSldViewPr>
      <p:cViewPr>
        <p:scale>
          <a:sx n="103" d="100"/>
          <a:sy n="103" d="100"/>
        </p:scale>
        <p:origin x="352" y="-31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4856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258" d="100"/>
        <a:sy n="258" d="100"/>
      </p:scale>
      <p:origin x="0" y="4832"/>
    </p:cViewPr>
  </p:sorterViewPr>
  <p:notesViewPr>
    <p:cSldViewPr>
      <p:cViewPr>
        <p:scale>
          <a:sx n="85" d="100"/>
          <a:sy n="85" d="100"/>
        </p:scale>
        <p:origin x="-3120" y="-72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A251C-380D-40C3-916D-87999848640D}" type="datetimeFigureOut">
              <a:rPr lang="en-US" smtClean="0"/>
              <a:pPr/>
              <a:t>1/28/19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38686-C003-4DD9-91AB-FE42C7799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8627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89E82-5260-4A25-9037-9A6841D8FF0F}" type="datetimeFigureOut">
              <a:rPr lang="en-US" smtClean="0"/>
              <a:pPr/>
              <a:t>1/28/19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514350"/>
            <a:ext cx="2895600" cy="1628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286000"/>
            <a:ext cx="7315200" cy="4057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FB1B6-7DB8-42D5-AA29-1ED5493270A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126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 smtClean="0"/>
              <a:t>0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84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300"/>
              </a:spcAft>
            </a:pPr>
            <a:r>
              <a:rPr lang="en-US" sz="2000" dirty="0" smtClean="0">
                <a:latin typeface="+mn-lt"/>
                <a:cs typeface="Calibri"/>
              </a:rPr>
              <a:t>Part-time Professor at Agnes Scott College</a:t>
            </a:r>
          </a:p>
          <a:p>
            <a:pPr>
              <a:spcAft>
                <a:spcPts val="300"/>
              </a:spcAft>
            </a:pPr>
            <a:r>
              <a:rPr lang="en-US" sz="2000" dirty="0" smtClean="0">
                <a:latin typeface="+mn-lt"/>
                <a:cs typeface="Calibri"/>
              </a:rPr>
              <a:t>ESOL Specialist at The Global Village Project</a:t>
            </a:r>
          </a:p>
          <a:p>
            <a:pPr>
              <a:spcAft>
                <a:spcPts val="300"/>
              </a:spcAft>
            </a:pPr>
            <a:r>
              <a:rPr lang="en-US" sz="2000" dirty="0" smtClean="0">
                <a:latin typeface="+mn-lt"/>
                <a:cs typeface="Calibri"/>
              </a:rPr>
              <a:t>Past President of International Teachers of English to Speakers of Other Languages</a:t>
            </a:r>
          </a:p>
          <a:p>
            <a:pPr>
              <a:spcAft>
                <a:spcPts val="300"/>
              </a:spcAft>
            </a:pPr>
            <a:r>
              <a:rPr lang="en-US" sz="2000" dirty="0" smtClean="0">
                <a:latin typeface="+mn-lt"/>
                <a:cs typeface="Calibri"/>
              </a:rPr>
              <a:t>Experienced working with administrators, teachers and students in 39 countries and 26 US states</a:t>
            </a:r>
          </a:p>
          <a:p>
            <a:pPr>
              <a:spcAft>
                <a:spcPts val="300"/>
              </a:spcAft>
            </a:pPr>
            <a:r>
              <a:rPr lang="en-US" sz="2000" dirty="0" smtClean="0"/>
              <a:t>W</a:t>
            </a:r>
            <a:r>
              <a:rPr lang="en-US" sz="2000" dirty="0" smtClean="0">
                <a:latin typeface="+mn-lt"/>
                <a:cs typeface="Calibri"/>
              </a:rPr>
              <a:t>orking with refugees for 25 years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130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300"/>
              </a:spcAft>
            </a:pPr>
            <a:r>
              <a:rPr lang="en-US" sz="2000" dirty="0" smtClean="0">
                <a:latin typeface="+mn-lt"/>
                <a:cs typeface="Calibri"/>
              </a:rPr>
              <a:t>Author of many textbooks, professional books and articles.</a:t>
            </a:r>
          </a:p>
          <a:p>
            <a:pPr>
              <a:spcAft>
                <a:spcPts val="300"/>
              </a:spcAft>
            </a:pPr>
            <a:r>
              <a:rPr lang="en-US" sz="2000" dirty="0" smtClean="0">
                <a:latin typeface="+mn-lt"/>
                <a:cs typeface="Calibri"/>
              </a:rPr>
              <a:t>First a teacher, and continuing to teach often</a:t>
            </a:r>
          </a:p>
          <a:p>
            <a:pPr>
              <a:spcAft>
                <a:spcPts val="300"/>
              </a:spcAft>
            </a:pPr>
            <a:r>
              <a:rPr lang="en-US" sz="2000" dirty="0" smtClean="0">
                <a:latin typeface="+mn-lt"/>
                <a:cs typeface="Calibri"/>
              </a:rPr>
              <a:t>Working in Greece for the first time, though I have travelled here</a:t>
            </a:r>
          </a:p>
          <a:p>
            <a:pPr>
              <a:spcAft>
                <a:spcPts val="300"/>
              </a:spcAft>
            </a:pPr>
            <a:r>
              <a:rPr lang="en-US" sz="2000" dirty="0" smtClean="0">
                <a:latin typeface="+mn-lt"/>
                <a:cs typeface="Calibri"/>
              </a:rPr>
              <a:t>Mom, grandma, wife, sister, friend, mentor, hiker and explorer, reader, and maker</a:t>
            </a:r>
          </a:p>
          <a:p>
            <a:pPr>
              <a:spcAft>
                <a:spcPts val="300"/>
              </a:spcAft>
            </a:pPr>
            <a:r>
              <a:rPr lang="en-US" sz="2000" i="1" dirty="0" smtClean="0">
                <a:latin typeface="+mn-lt"/>
                <a:cs typeface="Calibri"/>
              </a:rPr>
              <a:t>I have many things to share, but more to learn!  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135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645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358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023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506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3532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 smtClean="0"/>
              <a:t>35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417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smtClean="0"/>
              <a:t>0</a:t>
            </a:r>
          </a:p>
          <a:p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0704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0B327-408D-C04B-944E-EA66B968E4D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5329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/>
              <a:t>Volunteers tutor</a:t>
            </a:r>
            <a:r>
              <a:rPr lang="en-US" sz="1600" baseline="0" dirty="0" smtClean="0"/>
              <a:t> in study halls, work with individuals in reading, assist content teachers, walk with girls to lunch, help with special events, </a:t>
            </a:r>
            <a:r>
              <a:rPr lang="mr-IN" sz="1600" baseline="0" dirty="0" smtClean="0"/>
              <a:t>…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3303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/>
              <a:t>Students leave program with</a:t>
            </a:r>
            <a:r>
              <a:rPr lang="en-US" sz="1600" baseline="0" dirty="0" smtClean="0"/>
              <a:t> a </a:t>
            </a:r>
            <a:r>
              <a:rPr lang="en-US" sz="1600" baseline="0" dirty="0" err="1" smtClean="0"/>
              <a:t>mentoru</a:t>
            </a:r>
            <a:r>
              <a:rPr lang="en-US" sz="1600" baseline="0" dirty="0" smtClean="0"/>
              <a:t>, who helps to navigate the culture of education for students that parents struggle with. School paperwork; tutoring or finding tutoring, helping them find activities, helping with </a:t>
            </a:r>
            <a:r>
              <a:rPr lang="en-US" sz="1600" baseline="0" dirty="0" err="1" smtClean="0"/>
              <a:t>scholarsships</a:t>
            </a:r>
            <a:r>
              <a:rPr lang="en-US" sz="1600" baseline="0" dirty="0" smtClean="0"/>
              <a:t> and college admission, etc. 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0138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 smtClean="0"/>
              <a:t>40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8119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961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 smtClean="0"/>
              <a:t>40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811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ounded Rectangle 30"/>
          <p:cNvSpPr/>
          <p:nvPr/>
        </p:nvSpPr>
        <p:spPr bwMode="white">
          <a:xfrm>
            <a:off x="7376507" y="3045737"/>
            <a:ext cx="160020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04800" y="1801416"/>
            <a:ext cx="8610600" cy="1102519"/>
          </a:xfrm>
        </p:spPr>
        <p:txBody>
          <a:bodyPr anchor="b"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04800" y="2914650"/>
            <a:ext cx="4953000" cy="1314450"/>
          </a:xfrm>
        </p:spPr>
        <p:txBody>
          <a:bodyPr>
            <a:normAutofit/>
          </a:bodyPr>
          <a:lstStyle>
            <a:lvl1pPr marL="64008" indent="0" algn="l">
              <a:buNone/>
              <a:defRPr sz="4400" b="0">
                <a:solidFill>
                  <a:srgbClr val="FFFF99"/>
                </a:solidFill>
                <a:latin typeface="Calibri"/>
                <a:cs typeface="Calibri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183880" y="4800600"/>
            <a:ext cx="960120" cy="342900"/>
          </a:xfrm>
        </p:spPr>
        <p:txBody>
          <a:bodyPr/>
          <a:lstStyle/>
          <a:p>
            <a:fld id="{713E35A7-EF4B-4EB4-B88F-BB7BC86EE752}" type="datetime1">
              <a:rPr lang="en-US" smtClean="0"/>
              <a:pPr/>
              <a:t>1/28/19</a:t>
            </a:fld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852"/>
            <a:ext cx="747712" cy="27432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>
            <a:noAutofit/>
          </a:bodyPr>
          <a:lstStyle>
            <a:lvl1pPr>
              <a:defRPr sz="5400">
                <a:solidFill>
                  <a:srgbClr val="FFFF99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7300"/>
            <a:ext cx="8229600" cy="3758184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 sz="5400">
                <a:solidFill>
                  <a:schemeClr val="accent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1485901"/>
            <a:ext cx="7772400" cy="1021556"/>
          </a:xfrm>
          <a:noFill/>
          <a:ln>
            <a:noFill/>
          </a:ln>
        </p:spPr>
        <p:txBody>
          <a:bodyPr anchor="b">
            <a:noAutofit/>
          </a:bodyPr>
          <a:lstStyle>
            <a:lvl1pPr algn="l">
              <a:buNone/>
              <a:defRPr sz="6600" b="1" cap="none" baseline="0">
                <a:ln w="12700"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r>
              <a:rPr kumimoji="0" lang="en-US" dirty="0" smtClean="0"/>
              <a:t>Click to enter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25316"/>
            <a:ext cx="7772400" cy="1132284"/>
          </a:xfrm>
        </p:spPr>
        <p:txBody>
          <a:bodyPr anchor="t">
            <a:normAutofit/>
          </a:bodyPr>
          <a:lstStyle>
            <a:lvl1pPr marL="45720" indent="0">
              <a:buNone/>
              <a:defRPr sz="3600" b="0">
                <a:solidFill>
                  <a:schemeClr val="bg1"/>
                </a:solidFill>
                <a:latin typeface="Calibri"/>
                <a:cs typeface="Calibri"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7210C-3A87-47F8-B528-A3B575FED7AF}" type="datetime1">
              <a:rPr lang="en-US" smtClean="0"/>
              <a:pPr/>
              <a:t>1/28/19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1450"/>
            <a:ext cx="8686800" cy="9144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87069"/>
            <a:ext cx="4038600" cy="3394472"/>
          </a:xfrm>
        </p:spPr>
        <p:txBody>
          <a:bodyPr/>
          <a:lstStyle>
            <a:lvl1pPr>
              <a:defRPr sz="4000" b="1">
                <a:solidFill>
                  <a:schemeClr val="bg1"/>
                </a:solidFill>
                <a:latin typeface="Calibri"/>
                <a:cs typeface="Calibri"/>
              </a:defRPr>
            </a:lvl1pPr>
            <a:lvl2pPr>
              <a:defRPr sz="3200" b="1">
                <a:latin typeface="Calibri"/>
                <a:cs typeface="Calibri"/>
              </a:defRPr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87069"/>
            <a:ext cx="4038600" cy="3394472"/>
          </a:xfrm>
        </p:spPr>
        <p:txBody>
          <a:bodyPr/>
          <a:lstStyle>
            <a:lvl1pPr>
              <a:defRPr sz="4400" b="1">
                <a:solidFill>
                  <a:srgbClr val="FFFFFF"/>
                </a:solidFill>
                <a:latin typeface="Calibri"/>
                <a:cs typeface="Calibri"/>
              </a:defRPr>
            </a:lvl1pPr>
            <a:lvl2pPr>
              <a:defRPr sz="3200" b="1"/>
            </a:lvl2pPr>
            <a:lvl3pPr>
              <a:defRPr sz="3200" b="1"/>
            </a:lvl3pPr>
            <a:lvl4pPr>
              <a:defRPr sz="3200" b="1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6727-A911-4278-ABCB-2CE8E7AAE5E2}" type="datetime1">
              <a:rPr lang="en-US" smtClean="0"/>
              <a:pPr/>
              <a:t>1/28/19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57250"/>
            <a:ext cx="8382000" cy="802386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83728"/>
            <a:ext cx="4041648" cy="3429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6" y="1683728"/>
            <a:ext cx="4041775" cy="3429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031389"/>
            <a:ext cx="4041648" cy="29146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5" y="2031389"/>
            <a:ext cx="4041775" cy="29146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E4EE49-9316-48E3-93BE-F63260A53E45}" type="datetime1">
              <a:rPr lang="en-US" smtClean="0"/>
              <a:pPr/>
              <a:t>1/28/19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50"/>
            <a:ext cx="8229600" cy="802386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459486"/>
            <a:ext cx="957264" cy="342900"/>
          </a:xfrm>
        </p:spPr>
        <p:txBody>
          <a:bodyPr/>
          <a:lstStyle/>
          <a:p>
            <a:fld id="{9767C759-3C39-4E3C-B20A-A11F4ADCA2E5}" type="datetime1">
              <a:rPr lang="en-US" smtClean="0"/>
              <a:pPr/>
              <a:t>1/28/19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1704"/>
            <a:ext cx="762000" cy="274320"/>
          </a:xfrm>
        </p:spPr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A5BA-2E4C-4839-9C6D-C0DDCDF37C37}" type="datetime1">
              <a:rPr lang="en-US" smtClean="0"/>
              <a:pPr/>
              <a:t>1/28/19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826478"/>
            <a:ext cx="3383280" cy="658368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1508045"/>
            <a:ext cx="3383280" cy="346329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582215"/>
            <a:ext cx="5102352" cy="43891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88949-8333-41CE-B08A-70EF767CDE19}" type="datetime1">
              <a:rPr lang="en-US" smtClean="0"/>
              <a:pPr/>
              <a:t>1/28/19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5" y="831870"/>
            <a:ext cx="586803" cy="3511228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857250"/>
            <a:ext cx="4572000" cy="3429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2455731"/>
            <a:ext cx="2590800" cy="1887367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C26A1-C237-418B-B6D2-1B4BA21EB327}" type="datetime1">
              <a:rPr lang="en-US" smtClean="0"/>
              <a:pPr/>
              <a:t>1/28/19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943350"/>
            <a:ext cx="6324600" cy="50783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b" anchorCtr="0">
            <a:noAutofit/>
          </a:bodyPr>
          <a:lstStyle>
            <a:lvl1pPr algn="l"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465178"/>
            <a:ext cx="6324600" cy="406908"/>
          </a:xfrm>
          <a:effectLst/>
        </p:spPr>
        <p:txBody>
          <a:bodyPr lIns="91440" tIns="45720" rIns="91440" bIns="45720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04800" y="2647578"/>
            <a:ext cx="5943600" cy="307777"/>
          </a:xfrm>
        </p:spPr>
        <p:txBody>
          <a:bodyPr wrap="square" anchor="ctr" anchorCtr="0">
            <a:spAutoFit/>
          </a:bodyPr>
          <a:lstStyle>
            <a:lvl1pPr>
              <a:buNone/>
              <a:defRPr sz="14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04800" y="2876178"/>
            <a:ext cx="4724400" cy="307777"/>
          </a:xfrm>
        </p:spPr>
        <p:txBody>
          <a:bodyPr wrap="square" anchor="ctr" anchorCtr="0">
            <a:spAutoFit/>
          </a:bodyPr>
          <a:lstStyle>
            <a:lvl1pPr>
              <a:buNone/>
              <a:defRPr sz="14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04800" y="3102546"/>
            <a:ext cx="6324600" cy="307777"/>
          </a:xfrm>
        </p:spPr>
        <p:txBody>
          <a:bodyPr wrap="square" anchor="ctr" anchorCtr="0">
            <a:spAutoFit/>
          </a:bodyPr>
          <a:lstStyle>
            <a:lvl1pPr>
              <a:buNone/>
              <a:defRPr sz="14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04800" y="3331145"/>
            <a:ext cx="5943600" cy="307777"/>
          </a:xfrm>
        </p:spPr>
        <p:txBody>
          <a:bodyPr wrap="square" anchor="ctr" anchorCtr="0">
            <a:spAutoFit/>
          </a:bodyPr>
          <a:lstStyle>
            <a:lvl1pPr>
              <a:buNone/>
              <a:defRPr sz="14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781800" y="310453"/>
            <a:ext cx="2054832" cy="864993"/>
          </a:xfrm>
          <a:prstGeom prst="roundRect">
            <a:avLst>
              <a:gd name="adj" fmla="val 6615"/>
            </a:avLst>
          </a:prstGeom>
          <a:noFill/>
          <a:ln w="19050" cap="flat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787253" y="1470528"/>
            <a:ext cx="2044888" cy="983245"/>
          </a:xfrm>
          <a:prstGeom prst="roundRect">
            <a:avLst>
              <a:gd name="adj" fmla="val 6615"/>
            </a:avLst>
          </a:prstGeom>
          <a:noFill/>
          <a:ln w="19050" cap="flat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781888" y="3887562"/>
            <a:ext cx="2054656" cy="1025976"/>
          </a:xfrm>
          <a:prstGeom prst="roundRect">
            <a:avLst>
              <a:gd name="adj" fmla="val 6615"/>
            </a:avLst>
          </a:prstGeom>
          <a:noFill/>
          <a:ln w="19050" cap="flat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851601" y="2667850"/>
            <a:ext cx="1922954" cy="1026999"/>
          </a:xfrm>
          <a:prstGeom prst="roundRect">
            <a:avLst>
              <a:gd name="adj" fmla="val 6615"/>
            </a:avLst>
          </a:prstGeom>
          <a:noFill/>
          <a:ln w="19050" cap="flat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28700"/>
            <a:ext cx="7543800" cy="37719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2800">
                <a:solidFill>
                  <a:schemeClr val="bg1"/>
                </a:solidFill>
              </a:defRPr>
            </a:lvl4pPr>
            <a:lvl5pP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85724"/>
            <a:ext cx="8839200" cy="528066"/>
          </a:xfrm>
          <a:prstGeom prst="roundRect">
            <a:avLst>
              <a:gd name="adj" fmla="val 10174"/>
            </a:avLst>
          </a:prstGeom>
          <a:solidFill>
            <a:schemeClr val="bg1"/>
          </a:solidFill>
          <a:ln w="1905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none"/>
        </p:style>
        <p:txBody>
          <a:bodyPr wrap="square" tIns="45720" bIns="45720" anchor="ctr" anchorCtr="0">
            <a:normAutofit/>
          </a:bodyPr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2C435-72CA-4058-AB30-C0F304FEBAD1}" type="datetime1">
              <a:rPr lang="en-US" smtClean="0"/>
              <a:pPr/>
              <a:t>1/28/19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857250"/>
            <a:ext cx="1905000" cy="41148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57250"/>
            <a:ext cx="6248400" cy="41148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18157-7C69-4026-BE69-4D3416E9F7AF}" type="datetime1">
              <a:rPr lang="en-US" smtClean="0"/>
              <a:pPr/>
              <a:t>1/28/19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1000">
              <a:srgbClr val="000000"/>
            </a:gs>
            <a:gs pos="63000">
              <a:srgbClr val="0A128C"/>
            </a:gs>
            <a:gs pos="97000">
              <a:srgbClr val="101382"/>
            </a:gs>
            <a:gs pos="100000">
              <a:srgbClr val="7005D4"/>
            </a:gs>
            <a:gs pos="100000">
              <a:srgbClr val="8C3D9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ounded Rectangle 32"/>
          <p:cNvSpPr/>
          <p:nvPr/>
        </p:nvSpPr>
        <p:spPr bwMode="white">
          <a:xfrm>
            <a:off x="5407339" y="373128"/>
            <a:ext cx="3063240" cy="2057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441707"/>
            <a:ext cx="160020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1501"/>
            <a:ext cx="57626" cy="4663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1501"/>
            <a:ext cx="27432" cy="4663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1501"/>
            <a:ext cx="9144" cy="466344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1501"/>
            <a:ext cx="27432" cy="466344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285"/>
            <a:ext cx="54864" cy="438912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285"/>
            <a:ext cx="9144" cy="438912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228600" y="171450"/>
            <a:ext cx="8686800" cy="9144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378790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010400" y="0"/>
            <a:ext cx="957264" cy="3429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05C225BA-DC72-445F-92C1-031E4B9C7CBF}" type="datetime1">
              <a:rPr lang="en-US" smtClean="0"/>
              <a:pPr/>
              <a:t>1/28/19</a:t>
            </a:fld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229600" y="4800600"/>
            <a:ext cx="762000" cy="27432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2000">
                <a:solidFill>
                  <a:srgbClr val="FFFFFF"/>
                </a:solidFill>
              </a:defRPr>
            </a:lvl1pPr>
          </a:lstStyle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4" r:id="rId10"/>
    <p:sldLayoutId id="2147483650" r:id="rId11"/>
    <p:sldLayoutId id="2147483672" r:id="rId12"/>
    <p:sldLayoutId id="2147483673" r:id="rId13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400" b="1" kern="1200">
          <a:solidFill>
            <a:srgbClr val="FFFF99"/>
          </a:solidFill>
          <a:latin typeface="Calibri" pitchFamily="34" charset="0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4800" b="0" kern="1200">
          <a:solidFill>
            <a:srgbClr val="FFFFFF"/>
          </a:solidFill>
          <a:latin typeface="Calibri"/>
          <a:ea typeface="+mn-ea"/>
          <a:cs typeface="Calibri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4400" kern="1200">
          <a:solidFill>
            <a:schemeClr val="bg1">
              <a:lumMod val="95000"/>
            </a:schemeClr>
          </a:solidFill>
          <a:latin typeface="Calibri" pitchFamily="34" charset="0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4000" kern="1200">
          <a:solidFill>
            <a:schemeClr val="accent1">
              <a:lumMod val="40000"/>
              <a:lumOff val="60000"/>
            </a:schemeClr>
          </a:solidFill>
          <a:latin typeface="Calibri" pitchFamily="34" charset="0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3600" kern="1200">
          <a:solidFill>
            <a:schemeClr val="accent2">
              <a:lumMod val="40000"/>
              <a:lumOff val="60000"/>
            </a:schemeClr>
          </a:solidFill>
          <a:latin typeface="Calibri" pitchFamily="34" charset="0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3600" kern="1200">
          <a:solidFill>
            <a:schemeClr val="accent3"/>
          </a:solidFill>
          <a:latin typeface="Calibri" pitchFamily="34" charset="0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lmccloskey@gmail.com" TargetMode="External"/><Relationship Id="rId4" Type="http://schemas.openxmlformats.org/officeDocument/2006/relationships/hyperlink" Target="http://www.mlmcc.com" TargetMode="External"/><Relationship Id="rId5" Type="http://schemas.openxmlformats.org/officeDocument/2006/relationships/hyperlink" Target="mailto:amypelissero@globalvillageproject.org" TargetMode="External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jpeg"/><Relationship Id="rId5" Type="http://schemas.openxmlformats.org/officeDocument/2006/relationships/image" Target="../media/image9.jp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6" Type="http://schemas.openxmlformats.org/officeDocument/2006/relationships/image" Target="../media/image17.jpeg"/><Relationship Id="rId7" Type="http://schemas.openxmlformats.org/officeDocument/2006/relationships/image" Target="../media/image18.jpeg"/><Relationship Id="rId8" Type="http://schemas.openxmlformats.org/officeDocument/2006/relationships/image" Target="../media/image19.jpeg"/><Relationship Id="rId9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JPG"/><Relationship Id="rId5" Type="http://schemas.openxmlformats.org/officeDocument/2006/relationships/image" Target="../media/image23.JPG"/><Relationship Id="rId6" Type="http://schemas.openxmlformats.org/officeDocument/2006/relationships/image" Target="../media/image24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globalvillageproject.org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3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11.xml"/><Relationship Id="rId5" Type="http://schemas.openxmlformats.org/officeDocument/2006/relationships/image" Target="../media/image44.png"/><Relationship Id="rId6" Type="http://schemas.openxmlformats.org/officeDocument/2006/relationships/image" Target="../media/image45.jpeg"/><Relationship Id="rId7" Type="http://schemas.microsoft.com/office/2007/relationships/hdphoto" Target="../media/hdphoto1.wdp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6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lmcc.com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lmcc.com" TargetMode="External"/><Relationship Id="rId4" Type="http://schemas.openxmlformats.org/officeDocument/2006/relationships/hyperlink" Target="mailto:apelissero@globalvillageproject.org" TargetMode="External"/><Relationship Id="rId5" Type="http://schemas.openxmlformats.org/officeDocument/2006/relationships/hyperlink" Target="http://www.globalvillageproject.org" TargetMode="External"/><Relationship Id="rId6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lmcc.com" TargetMode="External"/><Relationship Id="rId4" Type="http://schemas.openxmlformats.org/officeDocument/2006/relationships/hyperlink" Target="mailto:apelissero@globalvillageproject.org" TargetMode="External"/><Relationship Id="rId5" Type="http://schemas.openxmlformats.org/officeDocument/2006/relationships/hyperlink" Target="http://www.globalvillageproject.org" TargetMode="External"/><Relationship Id="rId6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6200" y="2724150"/>
            <a:ext cx="3352800" cy="1102519"/>
          </a:xfrm>
        </p:spPr>
        <p:txBody>
          <a:bodyPr/>
          <a:lstStyle/>
          <a:p>
            <a:r>
              <a:rPr lang="en-US" sz="3600" dirty="0" smtClean="0"/>
              <a:t>Best Practices, School-wide </a:t>
            </a:r>
            <a:br>
              <a:rPr lang="en-US" sz="3600" dirty="0" smtClean="0"/>
            </a:br>
            <a:r>
              <a:rPr lang="en-US" sz="3600" dirty="0" smtClean="0"/>
              <a:t>and Classroom, for Newcomer Inclusion</a:t>
            </a:r>
            <a:endParaRPr lang="en-US" sz="36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419600" y="3283165"/>
            <a:ext cx="4724400" cy="1885950"/>
          </a:xfrm>
        </p:spPr>
        <p:txBody>
          <a:bodyPr>
            <a:normAutofit fontScale="55000" lnSpcReduction="20000"/>
          </a:bodyPr>
          <a:lstStyle/>
          <a:p>
            <a:r>
              <a:rPr lang="en-US" sz="3600" dirty="0" smtClean="0"/>
              <a:t>Mary Lou McCloskey, PhD</a:t>
            </a:r>
          </a:p>
          <a:p>
            <a:r>
              <a:rPr lang="en-US" sz="3600" dirty="0" smtClean="0">
                <a:hlinkClick r:id="rId3"/>
              </a:rPr>
              <a:t>mlmccloskey@gmail.com</a:t>
            </a:r>
            <a:endParaRPr lang="en-US" sz="3600" dirty="0" smtClean="0"/>
          </a:p>
          <a:p>
            <a:r>
              <a:rPr lang="en-US" sz="3600" dirty="0" smtClean="0">
                <a:hlinkClick r:id="rId4"/>
              </a:rPr>
              <a:t>www.mlmcc.com</a:t>
            </a:r>
            <a:r>
              <a:rPr lang="en-US" sz="3600" dirty="0" smtClean="0"/>
              <a:t> (Handouts)</a:t>
            </a:r>
          </a:p>
          <a:p>
            <a:r>
              <a:rPr lang="en-US" sz="3600" dirty="0" smtClean="0"/>
              <a:t>Amy </a:t>
            </a:r>
            <a:r>
              <a:rPr lang="en-US" sz="3600" dirty="0" err="1" smtClean="0"/>
              <a:t>Pelissero</a:t>
            </a:r>
            <a:r>
              <a:rPr lang="en-US" sz="3600" dirty="0" smtClean="0"/>
              <a:t>, PhD</a:t>
            </a:r>
          </a:p>
          <a:p>
            <a:r>
              <a:rPr lang="en-US" sz="3600" dirty="0" smtClean="0">
                <a:hlinkClick r:id="rId5"/>
              </a:rPr>
              <a:t>amypelissero@globalvillageproject.org</a:t>
            </a:r>
            <a:endParaRPr lang="en-US" sz="3600" dirty="0" smtClean="0"/>
          </a:p>
          <a:p>
            <a:r>
              <a:rPr lang="en-US" sz="3600" dirty="0" err="1" smtClean="0"/>
              <a:t>www.globalvillageproject.org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8563" y="-1"/>
            <a:ext cx="5930131" cy="333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69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742950"/>
            <a:ext cx="4495800" cy="4338591"/>
          </a:xfrm>
        </p:spPr>
        <p:txBody>
          <a:bodyPr>
            <a:normAutofit fontScale="55000" lnSpcReduction="20000"/>
          </a:bodyPr>
          <a:lstStyle/>
          <a:p>
            <a:pPr>
              <a:spcAft>
                <a:spcPts val="300"/>
              </a:spcAft>
            </a:pPr>
            <a:r>
              <a:rPr lang="en-US" sz="6000" dirty="0" smtClean="0">
                <a:latin typeface="Calibri"/>
                <a:cs typeface="Calibri"/>
              </a:rPr>
              <a:t>Professor </a:t>
            </a:r>
          </a:p>
          <a:p>
            <a:pPr>
              <a:spcAft>
                <a:spcPts val="300"/>
              </a:spcAft>
            </a:pPr>
            <a:r>
              <a:rPr lang="en-US" sz="6000" dirty="0" smtClean="0">
                <a:latin typeface="Calibri"/>
                <a:cs typeface="Calibri"/>
              </a:rPr>
              <a:t>ESOL Specialist </a:t>
            </a:r>
          </a:p>
          <a:p>
            <a:pPr>
              <a:spcAft>
                <a:spcPts val="300"/>
              </a:spcAft>
            </a:pPr>
            <a:r>
              <a:rPr lang="en-US" sz="6000" dirty="0" smtClean="0">
                <a:latin typeface="Calibri"/>
                <a:cs typeface="Calibri"/>
              </a:rPr>
              <a:t>Past President of TESOL</a:t>
            </a:r>
          </a:p>
          <a:p>
            <a:pPr>
              <a:spcAft>
                <a:spcPts val="300"/>
              </a:spcAft>
            </a:pPr>
            <a:r>
              <a:rPr lang="en-US" sz="6000" dirty="0" smtClean="0">
                <a:latin typeface="Calibri"/>
                <a:cs typeface="Calibri"/>
              </a:rPr>
              <a:t>Experienced in 39 countries and 26 US states</a:t>
            </a:r>
          </a:p>
          <a:p>
            <a:pPr>
              <a:spcAft>
                <a:spcPts val="300"/>
              </a:spcAft>
            </a:pPr>
            <a:r>
              <a:rPr lang="en-US" sz="6000" dirty="0"/>
              <a:t>W</a:t>
            </a:r>
            <a:r>
              <a:rPr lang="en-US" sz="6000" dirty="0" smtClean="0">
                <a:latin typeface="Calibri"/>
                <a:cs typeface="Calibri"/>
              </a:rPr>
              <a:t>orking with refugees for 34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2</a:t>
            </a:fld>
            <a:endParaRPr kumimoji="0" lang="en-US"/>
          </a:p>
        </p:txBody>
      </p:sp>
      <p:pic>
        <p:nvPicPr>
          <p:cNvPr id="8" name="Picture 7" descr="t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95721">
            <a:off x="5853276" y="889365"/>
            <a:ext cx="3162300" cy="1581150"/>
          </a:xfrm>
          <a:prstGeom prst="rect">
            <a:avLst/>
          </a:prstGeom>
        </p:spPr>
      </p:pic>
      <p:pic>
        <p:nvPicPr>
          <p:cNvPr id="9" name="Picture 8" descr="IMG_0067 2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191000" y="666750"/>
            <a:ext cx="1911550" cy="1433663"/>
          </a:xfrm>
          <a:prstGeom prst="rect">
            <a:avLst/>
          </a:prstGeom>
        </p:spPr>
      </p:pic>
      <p:pic>
        <p:nvPicPr>
          <p:cNvPr id="10" name="Picture 9" descr="th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69013">
            <a:off x="4432718" y="3360754"/>
            <a:ext cx="2453712" cy="1375566"/>
          </a:xfrm>
          <a:prstGeom prst="rect">
            <a:avLst/>
          </a:prstGeom>
        </p:spPr>
      </p:pic>
      <p:pic>
        <p:nvPicPr>
          <p:cNvPr id="11" name="Picture 10" descr="US-Map-Detailed-EPS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02925">
            <a:off x="6628160" y="3409950"/>
            <a:ext cx="2514600" cy="17830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600" y="2876550"/>
            <a:ext cx="1765300" cy="752034"/>
          </a:xfrm>
          <a:prstGeom prst="rect">
            <a:avLst/>
          </a:prstGeom>
        </p:spPr>
      </p:pic>
      <p:pic>
        <p:nvPicPr>
          <p:cNvPr id="13" name="Picture 12" descr="Global-Village-Project-Logo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600" y="1657350"/>
            <a:ext cx="1428750" cy="1428750"/>
          </a:xfrm>
          <a:prstGeom prst="rect">
            <a:avLst/>
          </a:prstGeom>
        </p:spPr>
      </p:pic>
      <p:pic>
        <p:nvPicPr>
          <p:cNvPr id="14" name="Picture 13" descr="agnes scott college logo.jp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4800" y="1504950"/>
            <a:ext cx="1080998" cy="1080998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-152400" y="-95250"/>
            <a:ext cx="8686800" cy="762000"/>
          </a:xfrm>
        </p:spPr>
        <p:txBody>
          <a:bodyPr/>
          <a:lstStyle/>
          <a:p>
            <a:pPr algn="ctr"/>
            <a:r>
              <a:rPr lang="en-US" sz="3200" dirty="0" smtClean="0"/>
              <a:t>Mary Lou McCloskey: A brief Introduction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0881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-95250"/>
            <a:ext cx="8686800" cy="762000"/>
          </a:xfrm>
        </p:spPr>
        <p:txBody>
          <a:bodyPr/>
          <a:lstStyle/>
          <a:p>
            <a:pPr algn="ctr"/>
            <a:r>
              <a:rPr lang="en-US" sz="3200" dirty="0" smtClean="0"/>
              <a:t>Mary Lou McCloskey: A brief Introduction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14350"/>
            <a:ext cx="4495800" cy="43434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2800" dirty="0" smtClean="0">
                <a:latin typeface="Calibri"/>
                <a:cs typeface="Calibri"/>
              </a:rPr>
              <a:t>Author </a:t>
            </a: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2800" dirty="0" smtClean="0">
                <a:latin typeface="Calibri"/>
                <a:cs typeface="Calibri"/>
              </a:rPr>
              <a:t>Teacher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2800" dirty="0" smtClean="0">
                <a:latin typeface="Calibri"/>
                <a:cs typeface="Calibri"/>
              </a:rPr>
              <a:t>First time working in Greece 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2800" dirty="0" smtClean="0">
                <a:latin typeface="Calibri"/>
                <a:cs typeface="Calibri"/>
              </a:rPr>
              <a:t>Mom, grandma, wife, sister, friend, mentor, hiker and explorer, reader, and maker</a:t>
            </a: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2800" i="1" dirty="0" smtClean="0">
                <a:latin typeface="Calibri"/>
                <a:cs typeface="Calibri"/>
              </a:rPr>
              <a:t>I have many things to share, but more to learn!  </a:t>
            </a:r>
            <a:endParaRPr lang="en-US" sz="2800" i="1" dirty="0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3</a:t>
            </a:fld>
            <a:endParaRPr kumimoji="0" lang="en-US"/>
          </a:p>
        </p:txBody>
      </p:sp>
      <p:pic>
        <p:nvPicPr>
          <p:cNvPr id="7" name="Picture 6" descr="IMG_3097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891160">
            <a:off x="4057894" y="2514834"/>
            <a:ext cx="2309770" cy="1732327"/>
          </a:xfrm>
          <a:prstGeom prst="rect">
            <a:avLst/>
          </a:prstGeom>
        </p:spPr>
      </p:pic>
      <p:pic>
        <p:nvPicPr>
          <p:cNvPr id="5" name="Picture 4" descr="AT Authors Crop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482257">
            <a:off x="6100446" y="806313"/>
            <a:ext cx="1996868" cy="1441949"/>
          </a:xfrm>
          <a:prstGeom prst="rect">
            <a:avLst/>
          </a:prstGeom>
        </p:spPr>
      </p:pic>
      <p:pic>
        <p:nvPicPr>
          <p:cNvPr id="8" name="Picture 7" descr="ML Books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5232" y="0"/>
            <a:ext cx="1295400" cy="2554168"/>
          </a:xfrm>
          <a:prstGeom prst="rect">
            <a:avLst/>
          </a:prstGeom>
        </p:spPr>
      </p:pic>
      <p:pic>
        <p:nvPicPr>
          <p:cNvPr id="9" name="Picture 8" descr="IMG_3998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12254">
            <a:off x="4280900" y="759697"/>
            <a:ext cx="1902380" cy="1426785"/>
          </a:xfrm>
          <a:prstGeom prst="rect">
            <a:avLst/>
          </a:prstGeom>
        </p:spPr>
      </p:pic>
      <p:pic>
        <p:nvPicPr>
          <p:cNvPr id="10" name="Picture 9" descr="IMG_4948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800" y="3998526"/>
            <a:ext cx="1524000" cy="1144974"/>
          </a:xfrm>
          <a:prstGeom prst="rect">
            <a:avLst/>
          </a:prstGeom>
        </p:spPr>
      </p:pic>
      <p:pic>
        <p:nvPicPr>
          <p:cNvPr id="11" name="Picture 10" descr="IMG_6125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800" y="2343150"/>
            <a:ext cx="1447800" cy="1085850"/>
          </a:xfrm>
          <a:prstGeom prst="rect">
            <a:avLst/>
          </a:prstGeom>
        </p:spPr>
      </p:pic>
      <p:pic>
        <p:nvPicPr>
          <p:cNvPr id="6" name="Picture 5" descr="ae4e527e-599b-4cde-ad76-b726d1b3f868.jp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43074">
            <a:off x="6709414" y="3098185"/>
            <a:ext cx="251460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96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" y="0"/>
            <a:ext cx="8458200" cy="914400"/>
          </a:xfrm>
        </p:spPr>
        <p:txBody>
          <a:bodyPr/>
          <a:lstStyle/>
          <a:p>
            <a:r>
              <a:rPr lang="en-US" sz="4000" dirty="0" smtClean="0"/>
              <a:t>Amy </a:t>
            </a:r>
            <a:r>
              <a:rPr lang="en-US" sz="4000" dirty="0" err="1" smtClean="0"/>
              <a:t>Pelissero</a:t>
            </a:r>
            <a:r>
              <a:rPr lang="en-US" sz="4000" dirty="0" smtClean="0"/>
              <a:t> </a:t>
            </a:r>
            <a:r>
              <a:rPr lang="mr-IN" sz="4000" dirty="0" smtClean="0"/>
              <a:t>–</a:t>
            </a:r>
            <a:r>
              <a:rPr lang="en-US" sz="4000" dirty="0" smtClean="0"/>
              <a:t> A Brief Introduction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81000" y="514350"/>
            <a:ext cx="4038600" cy="4343400"/>
          </a:xfrm>
        </p:spPr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eacher</a:t>
            </a:r>
          </a:p>
          <a:p>
            <a:r>
              <a:rPr lang="en-US" dirty="0" smtClean="0"/>
              <a:t>10 years with Refugees </a:t>
            </a:r>
          </a:p>
          <a:p>
            <a:r>
              <a:rPr lang="en-US" dirty="0" smtClean="0"/>
              <a:t>Head of School</a:t>
            </a:r>
          </a:p>
          <a:p>
            <a:r>
              <a:rPr lang="en-US" dirty="0" smtClean="0"/>
              <a:t>Mentor</a:t>
            </a:r>
          </a:p>
          <a:p>
            <a:r>
              <a:rPr lang="en-US" dirty="0" smtClean="0"/>
              <a:t>Researcher</a:t>
            </a:r>
          </a:p>
          <a:p>
            <a:r>
              <a:rPr lang="en-US" dirty="0" smtClean="0"/>
              <a:t>Mother</a:t>
            </a:r>
          </a:p>
          <a:p>
            <a:r>
              <a:rPr lang="en-US" dirty="0" smtClean="0"/>
              <a:t>Entrepreneur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Picture 7" descr="Global-Village-Project-Logo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742950"/>
            <a:ext cx="1428750" cy="14287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10291">
            <a:off x="5333776" y="818926"/>
            <a:ext cx="1850728" cy="1850728"/>
          </a:xfrm>
          <a:prstGeom prst="rect">
            <a:avLst/>
          </a:prstGeom>
        </p:spPr>
      </p:pic>
      <p:pic>
        <p:nvPicPr>
          <p:cNvPr id="11" name="Picture 10" descr="IMG_183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30612">
            <a:off x="3732113" y="2406357"/>
            <a:ext cx="2482850" cy="1862138"/>
          </a:xfrm>
          <a:prstGeom prst="rect">
            <a:avLst/>
          </a:prstGeom>
        </p:spPr>
      </p:pic>
      <p:pic>
        <p:nvPicPr>
          <p:cNvPr id="12" name="Picture 11" descr="IMG_296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4978">
            <a:off x="7162800" y="971550"/>
            <a:ext cx="2174121" cy="1630591"/>
          </a:xfrm>
          <a:prstGeom prst="rect">
            <a:avLst/>
          </a:prstGeom>
        </p:spPr>
      </p:pic>
      <p:pic>
        <p:nvPicPr>
          <p:cNvPr id="13" name="Picture 12" descr="IMG_2597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97612">
            <a:off x="6446337" y="2819993"/>
            <a:ext cx="2717800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036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hlinkClick r:id="rId2"/>
              </a:rPr>
              <a:t>The Global Village Project: An Introduction</a:t>
            </a:r>
            <a:endParaRPr lang="en-US" sz="5400" dirty="0">
              <a:hlinkClick r:id="rId2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5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625384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6248960" cy="1123950"/>
          </a:xfrm>
        </p:spPr>
        <p:txBody>
          <a:bodyPr/>
          <a:lstStyle/>
          <a:p>
            <a:r>
              <a:rPr lang="en-US" dirty="0" smtClean="0"/>
              <a:t>Our Goals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4173354"/>
          </a:xfrm>
        </p:spPr>
        <p:txBody>
          <a:bodyPr>
            <a:noAutofit/>
          </a:bodyPr>
          <a:lstStyle/>
          <a:p>
            <a:r>
              <a:rPr lang="en-US" sz="3200" dirty="0" smtClean="0"/>
              <a:t>To </a:t>
            </a:r>
            <a:r>
              <a:rPr lang="en-US" sz="3200" i="1" dirty="0" smtClean="0">
                <a:solidFill>
                  <a:srgbClr val="F7FD0C"/>
                </a:solidFill>
              </a:rPr>
              <a:t>Introduc</a:t>
            </a:r>
            <a:r>
              <a:rPr lang="en-US" sz="3200" i="1" dirty="0" smtClean="0">
                <a:solidFill>
                  <a:srgbClr val="FFFF66"/>
                </a:solidFill>
              </a:rPr>
              <a:t>e</a:t>
            </a:r>
            <a:r>
              <a:rPr lang="en-US" sz="3200" dirty="0" smtClean="0"/>
              <a:t> topics </a:t>
            </a:r>
            <a:br>
              <a:rPr lang="en-US" sz="3200" dirty="0" smtClean="0"/>
            </a:br>
            <a:r>
              <a:rPr lang="en-US" sz="3200" dirty="0" smtClean="0"/>
              <a:t>and issues in working with migrant learners in Greece</a:t>
            </a:r>
          </a:p>
          <a:p>
            <a:r>
              <a:rPr lang="en-US" sz="3200" dirty="0" smtClean="0"/>
              <a:t>To </a:t>
            </a:r>
            <a:r>
              <a:rPr lang="en-US" sz="3200" dirty="0" smtClean="0">
                <a:solidFill>
                  <a:srgbClr val="F7FD0C"/>
                </a:solidFill>
              </a:rPr>
              <a:t>inspire</a:t>
            </a:r>
            <a:r>
              <a:rPr lang="en-US" sz="3200" dirty="0" smtClean="0"/>
              <a:t> deeper conversations to come</a:t>
            </a:r>
          </a:p>
          <a:p>
            <a:r>
              <a:rPr lang="en-US" sz="3200" dirty="0" smtClean="0"/>
              <a:t>To provide </a:t>
            </a:r>
            <a:r>
              <a:rPr lang="en-US" sz="3200" dirty="0" smtClean="0">
                <a:solidFill>
                  <a:srgbClr val="F7FD0C"/>
                </a:solidFill>
              </a:rPr>
              <a:t>resources</a:t>
            </a:r>
            <a:r>
              <a:rPr lang="en-US" sz="3200" dirty="0" smtClean="0"/>
              <a:t> for working with migrants in schools</a:t>
            </a:r>
          </a:p>
          <a:p>
            <a:pPr marL="109728" indent="0">
              <a:buNone/>
            </a:pPr>
            <a:r>
              <a:rPr lang="en-US" sz="3200" dirty="0" smtClean="0">
                <a:solidFill>
                  <a:srgbClr val="F7FD0C"/>
                </a:solidFill>
              </a:rPr>
              <a:t>Our ultimate goal </a:t>
            </a:r>
            <a:r>
              <a:rPr lang="mr-IN" sz="3200" dirty="0" smtClean="0">
                <a:solidFill>
                  <a:srgbClr val="F7FD0C"/>
                </a:solidFill>
              </a:rPr>
              <a:t>–</a:t>
            </a:r>
            <a:r>
              <a:rPr lang="en-US" sz="3200" dirty="0" smtClean="0">
                <a:solidFill>
                  <a:srgbClr val="F7FD0C"/>
                </a:solidFill>
              </a:rPr>
              <a:t> refugee learners’ success in reaching their dreams</a:t>
            </a:r>
            <a:endParaRPr lang="en-US" sz="3200" dirty="0">
              <a:solidFill>
                <a:srgbClr val="F7FD0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6</a:t>
            </a:fld>
            <a:endParaRPr kumimoji="0"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6301" y="133350"/>
            <a:ext cx="2437699" cy="186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01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-16329"/>
            <a:ext cx="8686800" cy="454479"/>
          </a:xfrm>
        </p:spPr>
        <p:txBody>
          <a:bodyPr/>
          <a:lstStyle/>
          <a:p>
            <a:r>
              <a:rPr lang="en-US" sz="4400" dirty="0" smtClean="0"/>
              <a:t>Success Story: Meh Sod </a:t>
            </a:r>
            <a:r>
              <a:rPr lang="en-US" sz="2400" dirty="0" smtClean="0"/>
              <a:t>(Karen from Burma)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7</a:t>
            </a:fld>
            <a:endParaRPr kumimoji="0" lang="en-US"/>
          </a:p>
        </p:txBody>
      </p:sp>
      <p:pic>
        <p:nvPicPr>
          <p:cNvPr id="5" name="Picture 4" descr="IMG_3870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00" y="666750"/>
            <a:ext cx="3274288" cy="4365717"/>
          </a:xfrm>
          <a:prstGeom prst="rect">
            <a:avLst/>
          </a:prstGeom>
        </p:spPr>
      </p:pic>
      <p:sp>
        <p:nvSpPr>
          <p:cNvPr id="6" name="Content Placeholder 4"/>
          <p:cNvSpPr>
            <a:spLocks noGrp="1"/>
          </p:cNvSpPr>
          <p:nvPr/>
        </p:nvSpPr>
        <p:spPr>
          <a:xfrm>
            <a:off x="76200" y="438150"/>
            <a:ext cx="4953000" cy="47053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9250" indent="-349250" algn="l" defTabSz="914400" rtl="0" eaLnBrk="1" latinLnBrk="0" hangingPunct="1">
              <a:spcBef>
                <a:spcPts val="1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b="0" kern="1200" dirty="0" smtClean="0">
                <a:latin typeface="Noteworthy Light"/>
                <a:cs typeface="Noteworthy Light"/>
              </a:rPr>
              <a:t>“</a:t>
            </a:r>
            <a:r>
              <a:rPr lang="en-US" kern="1200" dirty="0">
                <a:latin typeface="Noteworthy Light"/>
                <a:cs typeface="Noteworthy Light"/>
              </a:rPr>
              <a:t>I believe my story would be the same as that of my parents without the Global Village Project. When I first arrived,  I was having a very difficult time because of the new language and new culture. I was drowning in the water and had no boat to hold on to. But then, I was rescued by the Global Village Project, a place where people were always willing help me with my new beginning; a place that is full of inspiration to lead me to a brighter future. I am grateful for people who care so much</a:t>
            </a:r>
            <a:r>
              <a:rPr lang="en-US" kern="1200" dirty="0" smtClean="0">
                <a:latin typeface="Noteworthy Light"/>
                <a:cs typeface="Noteworthy Light"/>
              </a:rPr>
              <a:t>.”</a:t>
            </a:r>
          </a:p>
          <a:p>
            <a:pPr marL="0" indent="0">
              <a:lnSpc>
                <a:spcPct val="110000"/>
              </a:lnSpc>
              <a:buNone/>
            </a:pPr>
            <a:endParaRPr lang="en-US" kern="1200" dirty="0" smtClean="0">
              <a:latin typeface="Noteworthy Light"/>
              <a:cs typeface="Noteworthy Light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i="1" dirty="0" smtClean="0">
                <a:latin typeface="Noteworthy Light"/>
                <a:cs typeface="Noteworthy Light"/>
              </a:rPr>
              <a:t>Meh Sod won a Gates </a:t>
            </a:r>
            <a:r>
              <a:rPr lang="en-US" i="1" dirty="0" err="1" smtClean="0">
                <a:latin typeface="Noteworthy Light"/>
                <a:cs typeface="Noteworthy Light"/>
              </a:rPr>
              <a:t>Millenial</a:t>
            </a:r>
            <a:r>
              <a:rPr lang="en-US" i="1" dirty="0" smtClean="0">
                <a:latin typeface="Noteworthy Light"/>
                <a:cs typeface="Noteworthy Light"/>
              </a:rPr>
              <a:t> Scholarship and is now in her third year at Agnes Scott College. </a:t>
            </a:r>
            <a:endParaRPr lang="en-US" i="1" kern="1200" dirty="0">
              <a:latin typeface="Noteworthy Light"/>
              <a:cs typeface="Noteworthy Light"/>
            </a:endParaRPr>
          </a:p>
        </p:txBody>
      </p:sp>
    </p:spTree>
    <p:extLst>
      <p:ext uri="{BB962C8B-B14F-4D97-AF65-F5344CB8AC3E}">
        <p14:creationId xmlns:p14="http://schemas.microsoft.com/office/powerpoint/2010/main" val="4096756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0" y="228600"/>
            <a:ext cx="4648200" cy="91440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Four big questions: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647950"/>
            <a:ext cx="9144000" cy="253326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Who are our </a:t>
            </a:r>
            <a:r>
              <a:rPr lang="en-US" dirty="0" smtClean="0"/>
              <a:t>migrant learners</a:t>
            </a:r>
            <a:r>
              <a:rPr lang="en-US" dirty="0"/>
              <a:t>?</a:t>
            </a:r>
          </a:p>
          <a:p>
            <a:pPr>
              <a:lnSpc>
                <a:spcPct val="120000"/>
              </a:lnSpc>
            </a:pPr>
            <a:r>
              <a:rPr lang="en-US" dirty="0"/>
              <a:t>What do newcomers need?</a:t>
            </a:r>
          </a:p>
          <a:p>
            <a:pPr>
              <a:lnSpc>
                <a:spcPct val="120000"/>
              </a:lnSpc>
            </a:pPr>
            <a:r>
              <a:rPr lang="en-US" dirty="0"/>
              <a:t>How can we teach them effectively? </a:t>
            </a:r>
          </a:p>
          <a:p>
            <a:pPr>
              <a:lnSpc>
                <a:spcPct val="120000"/>
              </a:lnSpc>
            </a:pPr>
            <a:r>
              <a:rPr lang="en-US" dirty="0"/>
              <a:t>What other resources do we have or need</a:t>
            </a:r>
            <a:r>
              <a:rPr lang="en-US" dirty="0" smtClean="0"/>
              <a:t>?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8</a:t>
            </a:fld>
            <a:endParaRPr kumimoji="0"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4694"/>
            <a:ext cx="3981860" cy="259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44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19200" y="3867150"/>
            <a:ext cx="7239000" cy="933449"/>
          </a:xfrm>
        </p:spPr>
        <p:txBody>
          <a:bodyPr/>
          <a:lstStyle/>
          <a:p>
            <a:r>
              <a:rPr lang="en-US" sz="6000" dirty="0" smtClean="0"/>
              <a:t>1. </a:t>
            </a:r>
            <a:r>
              <a:rPr lang="en-US" sz="4800" dirty="0" smtClean="0"/>
              <a:t>Who are our learners?</a:t>
            </a:r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9</a:t>
            </a:fld>
            <a:endParaRPr kumimoji="0"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0"/>
            <a:ext cx="5987196" cy="39603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0" y="3638550"/>
            <a:ext cx="198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Dreamstime.com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63785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95250"/>
            <a:ext cx="5562600" cy="99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600" dirty="0" smtClean="0"/>
              <a:t>About the learners </a:t>
            </a:r>
            <a:br>
              <a:rPr lang="en-US" sz="3600" dirty="0" smtClean="0"/>
            </a:br>
            <a:r>
              <a:rPr lang="en-US" sz="3600" dirty="0" smtClean="0"/>
              <a:t>in Greece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2400" y="742950"/>
            <a:ext cx="9280329" cy="447675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dirty="0" smtClean="0"/>
              <a:t>Maybe 75</a:t>
            </a:r>
            <a:r>
              <a:rPr lang="en-US" dirty="0" smtClean="0">
                <a:latin typeface="Calibri"/>
                <a:cs typeface="Calibri"/>
              </a:rPr>
              <a:t>,000 (?) refugees in Greece </a:t>
            </a: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dirty="0" smtClean="0">
                <a:latin typeface="Calibri"/>
                <a:cs typeface="Calibri"/>
              </a:rPr>
              <a:t>About half of them (?) school-age </a:t>
            </a:r>
            <a:br>
              <a:rPr lang="en-US" dirty="0" smtClean="0">
                <a:latin typeface="Calibri"/>
                <a:cs typeface="Calibri"/>
              </a:rPr>
            </a:br>
            <a:r>
              <a:rPr lang="en-US" dirty="0" smtClean="0">
                <a:latin typeface="Calibri"/>
                <a:cs typeface="Calibri"/>
              </a:rPr>
              <a:t>children.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en-US" sz="4900" dirty="0" smtClean="0">
                <a:latin typeface="Calibri"/>
                <a:cs typeface="Calibri"/>
              </a:rPr>
              <a:t>Over 3510 unaccompanied students </a:t>
            </a:r>
            <a:br>
              <a:rPr lang="en-US" sz="4900" dirty="0" smtClean="0">
                <a:latin typeface="Calibri"/>
                <a:cs typeface="Calibri"/>
              </a:rPr>
            </a:br>
            <a:r>
              <a:rPr lang="en-US" sz="4900" dirty="0" smtClean="0">
                <a:latin typeface="Calibri"/>
                <a:cs typeface="Calibri"/>
              </a:rPr>
              <a:t>in July, 2018 (UNHCR)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en-US" sz="4900" dirty="0" smtClean="0">
                <a:latin typeface="Calibri"/>
                <a:cs typeface="Calibri"/>
              </a:rPr>
              <a:t>Students </a:t>
            </a:r>
            <a:r>
              <a:rPr lang="en-US" sz="4900" dirty="0">
                <a:latin typeface="Calibri"/>
                <a:cs typeface="Calibri"/>
              </a:rPr>
              <a:t>have </a:t>
            </a:r>
            <a:r>
              <a:rPr lang="en-US" sz="4900" dirty="0" smtClean="0">
                <a:latin typeface="Calibri"/>
                <a:cs typeface="Calibri"/>
              </a:rPr>
              <a:t>interruptions to education averaging 18 </a:t>
            </a:r>
            <a:r>
              <a:rPr lang="en-US" sz="4900" dirty="0">
                <a:latin typeface="Calibri"/>
                <a:cs typeface="Calibri"/>
              </a:rPr>
              <a:t>months </a:t>
            </a: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dirty="0" smtClean="0">
                <a:latin typeface="Calibri"/>
                <a:cs typeface="Calibri"/>
              </a:rPr>
              <a:t>Many migrants have no education at all; some highly educated in other languages. 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en-US" dirty="0" smtClean="0">
                <a:latin typeface="Calibri"/>
                <a:cs typeface="Calibri"/>
              </a:rPr>
              <a:t>Most are fleeing danger from Afghanistan, Iraq, Syria, and other countries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10</a:t>
            </a:fld>
            <a:endParaRPr kumimoji="0"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0"/>
            <a:ext cx="3581400" cy="2355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547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33350"/>
            <a:ext cx="5410200" cy="514350"/>
          </a:xfrm>
        </p:spPr>
        <p:txBody>
          <a:bodyPr/>
          <a:lstStyle/>
          <a:p>
            <a:r>
              <a:rPr lang="en-US" sz="3200" dirty="0" smtClean="0"/>
              <a:t>About our Learners in</a:t>
            </a:r>
            <a:br>
              <a:rPr lang="en-US" sz="3200" dirty="0" smtClean="0"/>
            </a:br>
            <a:r>
              <a:rPr lang="en-US" sz="3200" dirty="0" smtClean="0"/>
              <a:t> the  US; Georgia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77522"/>
            <a:ext cx="8686800" cy="440055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sz="3100" dirty="0" smtClean="0"/>
              <a:t>From war-torn countries in </a:t>
            </a:r>
            <a:br>
              <a:rPr lang="en-US" sz="3100" dirty="0" smtClean="0"/>
            </a:br>
            <a:r>
              <a:rPr lang="en-US" sz="3100" dirty="0" smtClean="0"/>
              <a:t>Asia, Africa, the Middle East</a:t>
            </a:r>
          </a:p>
          <a:p>
            <a:pPr>
              <a:lnSpc>
                <a:spcPct val="120000"/>
              </a:lnSpc>
            </a:pPr>
            <a:r>
              <a:rPr lang="en-US" sz="3100" dirty="0" smtClean="0"/>
              <a:t>Many with interrupted </a:t>
            </a:r>
            <a:br>
              <a:rPr lang="en-US" sz="3100" dirty="0" smtClean="0"/>
            </a:br>
            <a:r>
              <a:rPr lang="en-US" sz="3100" dirty="0" smtClean="0"/>
              <a:t>education or no education</a:t>
            </a:r>
          </a:p>
          <a:p>
            <a:pPr>
              <a:lnSpc>
                <a:spcPct val="120000"/>
              </a:lnSpc>
            </a:pPr>
            <a:r>
              <a:rPr lang="en-US" sz="3100" dirty="0" smtClean="0"/>
              <a:t>Experiences of trauma and </a:t>
            </a:r>
            <a:br>
              <a:rPr lang="en-US" sz="3100" dirty="0" smtClean="0"/>
            </a:br>
            <a:r>
              <a:rPr lang="en-US" sz="3100" dirty="0" smtClean="0"/>
              <a:t>hardship</a:t>
            </a:r>
          </a:p>
          <a:p>
            <a:pPr>
              <a:lnSpc>
                <a:spcPct val="120000"/>
              </a:lnSpc>
            </a:pPr>
            <a:r>
              <a:rPr lang="en-US" sz="3100" dirty="0" smtClean="0"/>
              <a:t>Many speak multiple languages</a:t>
            </a:r>
          </a:p>
          <a:p>
            <a:pPr>
              <a:lnSpc>
                <a:spcPct val="120000"/>
              </a:lnSpc>
            </a:pPr>
            <a:r>
              <a:rPr lang="en-US" sz="3100" dirty="0" smtClean="0"/>
              <a:t>700,000 refugees in US; 30,000 refugees in Georgia the past 10 years</a:t>
            </a:r>
          </a:p>
          <a:p>
            <a:pPr>
              <a:lnSpc>
                <a:spcPct val="120000"/>
              </a:lnSpc>
            </a:pPr>
            <a:r>
              <a:rPr lang="en-US" sz="3100" dirty="0" smtClean="0"/>
              <a:t>About 11 million undocumented immigrants in US, schools; 7 million in schools have undocumented parents.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11</a:t>
            </a:fld>
            <a:endParaRPr kumimoji="0"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1" y="27213"/>
            <a:ext cx="3775016" cy="326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165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All of Our </a:t>
            </a:r>
            <a:br>
              <a:rPr lang="en-US" sz="4400" dirty="0" smtClean="0"/>
            </a:br>
            <a:r>
              <a:rPr lang="en-US" sz="4400" dirty="0" smtClean="0"/>
              <a:t>Learners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28600" y="1581150"/>
            <a:ext cx="8915400" cy="3758184"/>
          </a:xfrm>
        </p:spPr>
        <p:txBody>
          <a:bodyPr>
            <a:normAutofit fontScale="70000" lnSpcReduction="20000"/>
          </a:bodyPr>
          <a:lstStyle/>
          <a:p>
            <a:pPr lvl="1">
              <a:lnSpc>
                <a:spcPct val="120000"/>
              </a:lnSpc>
              <a:spcBef>
                <a:spcPts val="500"/>
              </a:spcBef>
            </a:pPr>
            <a:r>
              <a:rPr lang="en-US" sz="4200" dirty="0" smtClean="0"/>
              <a:t>Are diverse in culture</a:t>
            </a:r>
          </a:p>
          <a:p>
            <a:pPr lvl="1">
              <a:lnSpc>
                <a:spcPct val="120000"/>
              </a:lnSpc>
              <a:spcBef>
                <a:spcPts val="500"/>
              </a:spcBef>
            </a:pPr>
            <a:r>
              <a:rPr lang="en-US" sz="4200" dirty="0" smtClean="0"/>
              <a:t>Are diverse in </a:t>
            </a:r>
            <a:br>
              <a:rPr lang="en-US" sz="4200" dirty="0" smtClean="0"/>
            </a:br>
            <a:r>
              <a:rPr lang="en-US" sz="4200" dirty="0" smtClean="0"/>
              <a:t>educational background</a:t>
            </a:r>
          </a:p>
          <a:p>
            <a:pPr lvl="1">
              <a:lnSpc>
                <a:spcPct val="120000"/>
              </a:lnSpc>
              <a:spcBef>
                <a:spcPts val="500"/>
              </a:spcBef>
            </a:pPr>
            <a:r>
              <a:rPr lang="en-US" sz="4200" dirty="0" smtClean="0"/>
              <a:t>Have many linguistic, cultural, and experiential </a:t>
            </a:r>
            <a:br>
              <a:rPr lang="en-US" sz="4200" dirty="0" smtClean="0"/>
            </a:br>
            <a:r>
              <a:rPr lang="en-US" sz="4200" dirty="0" smtClean="0"/>
              <a:t>resources to bring to our schools</a:t>
            </a:r>
          </a:p>
          <a:p>
            <a:pPr lvl="1">
              <a:lnSpc>
                <a:spcPct val="120000"/>
              </a:lnSpc>
              <a:spcBef>
                <a:spcPts val="500"/>
              </a:spcBef>
            </a:pPr>
            <a:r>
              <a:rPr lang="en-US" sz="4200" dirty="0" smtClean="0"/>
              <a:t>Are  likely to have experienced trauma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12</a:t>
            </a:fld>
            <a:endParaRPr kumimoji="0" lang="en-US"/>
          </a:p>
        </p:txBody>
      </p:sp>
      <p:pic>
        <p:nvPicPr>
          <p:cNvPr id="5" name="Content Placeholder 4" descr="unspecifi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35" b="14735"/>
          <a:stretch>
            <a:fillRect/>
          </a:stretch>
        </p:blipFill>
        <p:spPr>
          <a:xfrm>
            <a:off x="4267199" y="9331"/>
            <a:ext cx="4876801" cy="257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820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" y="1485901"/>
            <a:ext cx="8342313" cy="1021556"/>
          </a:xfrm>
        </p:spPr>
        <p:txBody>
          <a:bodyPr/>
          <a:lstStyle/>
          <a:p>
            <a:r>
              <a:rPr lang="en-US" sz="4800" dirty="0" smtClean="0"/>
              <a:t>2. What Do Our Learners Need?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13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7979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438150"/>
          </a:xfrm>
        </p:spPr>
        <p:txBody>
          <a:bodyPr>
            <a:noAutofit/>
          </a:bodyPr>
          <a:lstStyle/>
          <a:p>
            <a:r>
              <a:rPr lang="en-US" sz="4000" dirty="0" smtClean="0"/>
              <a:t>What do all newcomers need?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251" y="971550"/>
            <a:ext cx="3733800" cy="35814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3200" dirty="0" smtClean="0"/>
              <a:t>Safety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Cultural relevance</a:t>
            </a:r>
          </a:p>
          <a:p>
            <a:pPr>
              <a:lnSpc>
                <a:spcPct val="110000"/>
              </a:lnSpc>
            </a:pPr>
            <a:r>
              <a:rPr lang="en-US" sz="3200" dirty="0" smtClean="0"/>
              <a:t>Effective, appropriate Instruction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5350"/>
            <a:ext cx="5478310" cy="370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696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14550"/>
            <a:ext cx="3657600" cy="914400"/>
          </a:xfrm>
        </p:spPr>
        <p:txBody>
          <a:bodyPr/>
          <a:lstStyle/>
          <a:p>
            <a:r>
              <a:rPr lang="en-US" sz="4000" dirty="0" smtClean="0"/>
              <a:t>Making Learners feel Welcome and Safe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15</a:t>
            </a:fld>
            <a:endParaRPr kumimoji="0" lang="en-US"/>
          </a:p>
        </p:txBody>
      </p:sp>
      <p:pic>
        <p:nvPicPr>
          <p:cNvPr id="5" name="Picture 4" descr="Sally Wyle Qult 2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425"/>
          <a:stretch/>
        </p:blipFill>
        <p:spPr>
          <a:xfrm>
            <a:off x="4038600" y="514350"/>
            <a:ext cx="4782367" cy="434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4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742950"/>
          </a:xfrm>
        </p:spPr>
        <p:txBody>
          <a:bodyPr/>
          <a:lstStyle/>
          <a:p>
            <a:r>
              <a:rPr lang="en-US" sz="3600" dirty="0" smtClean="0"/>
              <a:t>Attention to Culture: New Culture of School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16</a:t>
            </a:fld>
            <a:endParaRPr kumimoji="0" lang="en-US"/>
          </a:p>
        </p:txBody>
      </p:sp>
      <p:pic>
        <p:nvPicPr>
          <p:cNvPr id="5" name="Picture 4" descr="IMG_4059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833471"/>
            <a:ext cx="5700570" cy="427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549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123950"/>
            <a:ext cx="3429000" cy="2514600"/>
          </a:xfrm>
        </p:spPr>
        <p:txBody>
          <a:bodyPr/>
          <a:lstStyle/>
          <a:p>
            <a:r>
              <a:rPr lang="en-US" sz="3600" dirty="0" smtClean="0"/>
              <a:t>Attention to Culture: </a:t>
            </a:r>
            <a:br>
              <a:rPr lang="en-US" sz="3600" dirty="0" smtClean="0"/>
            </a:br>
            <a:r>
              <a:rPr lang="en-US" sz="3600" dirty="0" smtClean="0"/>
              <a:t>Cultural Riches Students Bring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17</a:t>
            </a:fld>
            <a:endParaRPr kumimoji="0"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9474" y="0"/>
            <a:ext cx="574506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028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15400" cy="742950"/>
          </a:xfrm>
        </p:spPr>
        <p:txBody>
          <a:bodyPr/>
          <a:lstStyle/>
          <a:p>
            <a:r>
              <a:rPr lang="en-US" sz="4400" dirty="0" smtClean="0"/>
              <a:t>Attention to Likely History of Trauma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18</a:t>
            </a:fld>
            <a:endParaRPr kumimoji="0"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747435"/>
            <a:ext cx="6527800" cy="439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722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Ways we address trauma at GVP and DISC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57350"/>
            <a:ext cx="8991600" cy="3486150"/>
          </a:xfrm>
        </p:spPr>
        <p:txBody>
          <a:bodyPr>
            <a:noAutofit/>
          </a:bodyPr>
          <a:lstStyle/>
          <a:p>
            <a:pPr>
              <a:spcBef>
                <a:spcPts val="900"/>
              </a:spcBef>
            </a:pPr>
            <a:r>
              <a:rPr lang="en-US" sz="3200" dirty="0" smtClean="0"/>
              <a:t>Counselors and social workers</a:t>
            </a:r>
          </a:p>
          <a:p>
            <a:pPr>
              <a:spcBef>
                <a:spcPts val="900"/>
              </a:spcBef>
            </a:pPr>
            <a:r>
              <a:rPr lang="en-US" sz="3200" dirty="0" smtClean="0"/>
              <a:t>Cultural education of educators</a:t>
            </a:r>
          </a:p>
          <a:p>
            <a:pPr>
              <a:spcBef>
                <a:spcPts val="900"/>
              </a:spcBef>
            </a:pPr>
            <a:r>
              <a:rPr lang="en-US" sz="3200" dirty="0" smtClean="0"/>
              <a:t>Strengths-based approach: Positive learning about and respect for home cultures</a:t>
            </a:r>
          </a:p>
          <a:p>
            <a:pPr>
              <a:spcBef>
                <a:spcPts val="900"/>
              </a:spcBef>
            </a:pPr>
            <a:r>
              <a:rPr lang="en-US" sz="3200" dirty="0" smtClean="0"/>
              <a:t>Encouraging parents to engage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19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07087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876550"/>
            <a:ext cx="7010400" cy="1021556"/>
          </a:xfrm>
        </p:spPr>
        <p:txBody>
          <a:bodyPr/>
          <a:lstStyle/>
          <a:p>
            <a:pPr indent="-457200"/>
            <a:r>
              <a:rPr lang="en-US" sz="4800" dirty="0" smtClean="0"/>
              <a:t>3. How can we best provide quality </a:t>
            </a:r>
            <a:br>
              <a:rPr lang="en-US" sz="4800" dirty="0" smtClean="0"/>
            </a:br>
            <a:r>
              <a:rPr lang="en-US" sz="4800" dirty="0" smtClean="0"/>
              <a:t>language instruction </a:t>
            </a:r>
            <a:br>
              <a:rPr lang="en-US" sz="4800" dirty="0" smtClean="0"/>
            </a:br>
            <a:r>
              <a:rPr lang="en-US" sz="4800" dirty="0" smtClean="0"/>
              <a:t>for newcomers?</a:t>
            </a:r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261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4157"/>
            <a:ext cx="8686800" cy="652593"/>
          </a:xfrm>
        </p:spPr>
        <p:txBody>
          <a:bodyPr/>
          <a:lstStyle/>
          <a:p>
            <a:pPr algn="ctr"/>
            <a:r>
              <a:rPr lang="en-US" sz="4000" dirty="0" smtClean="0"/>
              <a:t>Models for Teaching  Newcomers</a:t>
            </a:r>
            <a:endParaRPr lang="en-US" sz="4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8957397"/>
              </p:ext>
            </p:extLst>
          </p:nvPr>
        </p:nvGraphicFramePr>
        <p:xfrm>
          <a:off x="381000" y="666750"/>
          <a:ext cx="8153400" cy="4190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7689"/>
                <a:gridCol w="3925711"/>
              </a:tblGrid>
              <a:tr h="56500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Models using Target Language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Bilingual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Models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06498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L2 Pullout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Black"/>
                        <a:cs typeface="Arial Blac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Transitional</a:t>
                      </a:r>
                      <a:r>
                        <a:rPr lang="en-US" sz="24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Bilingual</a:t>
                      </a:r>
                      <a:r>
                        <a:rPr lang="en-US" sz="24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lang="mr-IN" sz="24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–</a:t>
                      </a:r>
                      <a:r>
                        <a:rPr lang="en-US" sz="24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 Early Exit                                                                                                          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Black"/>
                        <a:cs typeface="Arial Black"/>
                      </a:endParaRPr>
                    </a:p>
                  </a:txBody>
                  <a:tcPr/>
                </a:tc>
              </a:tr>
              <a:tr h="906498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L2 Clas</a:t>
                      </a:r>
                      <a:r>
                        <a:rPr lang="en-US" sz="24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s Period</a:t>
                      </a:r>
                    </a:p>
                    <a:p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Black"/>
                        <a:cs typeface="Arial Blac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Developmental Bilingual - Late Exit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Black"/>
                        <a:cs typeface="Arial Black"/>
                      </a:endParaRPr>
                    </a:p>
                  </a:txBody>
                  <a:tcPr/>
                </a:tc>
              </a:tr>
              <a:tr h="906498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L2 Content-Based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Black"/>
                        <a:cs typeface="Arial Blac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One-Way Dual Language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Black"/>
                        <a:cs typeface="Arial Black"/>
                      </a:endParaRPr>
                    </a:p>
                  </a:txBody>
                  <a:tcPr/>
                </a:tc>
              </a:tr>
              <a:tr h="906498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High-Intensity Newcomer Program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Black"/>
                        <a:cs typeface="Arial Blac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Two-Way Dual Language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Black"/>
                        <a:cs typeface="Arial Black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21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5628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8915400" cy="652593"/>
          </a:xfrm>
        </p:spPr>
        <p:txBody>
          <a:bodyPr/>
          <a:lstStyle/>
          <a:p>
            <a:pPr algn="ctr"/>
            <a:r>
              <a:rPr lang="en-US" sz="4000" dirty="0" smtClean="0"/>
              <a:t>Models for Teaching  Newcomers at GVP</a:t>
            </a:r>
            <a:endParaRPr lang="en-US" sz="4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7611918"/>
              </p:ext>
            </p:extLst>
          </p:nvPr>
        </p:nvGraphicFramePr>
        <p:xfrm>
          <a:off x="381000" y="666750"/>
          <a:ext cx="8153400" cy="4190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7689"/>
                <a:gridCol w="3925711"/>
              </a:tblGrid>
              <a:tr h="56500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Models using Target Language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Bilingual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Models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06498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L2 Pullout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Black"/>
                        <a:cs typeface="Arial Blac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Transitional</a:t>
                      </a:r>
                      <a:r>
                        <a:rPr lang="en-US" sz="24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 Bilingual</a:t>
                      </a:r>
                      <a:r>
                        <a:rPr lang="en-US" sz="24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lang="mr-IN" sz="24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–</a:t>
                      </a:r>
                      <a:r>
                        <a:rPr lang="en-US" sz="24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 Early Exit                                                                                                          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Black"/>
                        <a:cs typeface="Arial Black"/>
                      </a:endParaRPr>
                    </a:p>
                  </a:txBody>
                  <a:tcPr/>
                </a:tc>
              </a:tr>
              <a:tr h="906498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L2 Clas</a:t>
                      </a:r>
                      <a:r>
                        <a:rPr lang="en-US" sz="24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s Period</a:t>
                      </a:r>
                    </a:p>
                    <a:p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Black"/>
                        <a:cs typeface="Arial Blac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Developmental Bilingual- Late Exit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Black"/>
                        <a:cs typeface="Arial Black"/>
                      </a:endParaRPr>
                    </a:p>
                  </a:txBody>
                  <a:tcPr/>
                </a:tc>
              </a:tr>
              <a:tr h="906498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L2 Content-Based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Black"/>
                        <a:cs typeface="Arial Black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One-Way Dual Language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Black"/>
                        <a:cs typeface="Arial Black"/>
                      </a:endParaRPr>
                    </a:p>
                  </a:txBody>
                  <a:tcPr/>
                </a:tc>
              </a:tr>
              <a:tr h="906498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High-Intensity Newcomer Program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Black"/>
                        <a:cs typeface="Arial Black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Black"/>
                          <a:cs typeface="Arial Black"/>
                        </a:rPr>
                        <a:t>Two-Way Dual Language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Black"/>
                        <a:cs typeface="Arial Black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22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6809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389"/>
            <a:ext cx="5867400" cy="914400"/>
          </a:xfrm>
        </p:spPr>
        <p:txBody>
          <a:bodyPr/>
          <a:lstStyle/>
          <a:p>
            <a:r>
              <a:rPr lang="en-US" sz="3600" dirty="0" smtClean="0"/>
              <a:t>Our Model at the Global Village Project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84404"/>
            <a:ext cx="8686800" cy="404393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3200" dirty="0" smtClean="0"/>
              <a:t>Special-purpose middle </a:t>
            </a:r>
            <a:br>
              <a:rPr lang="en-US" sz="3200" dirty="0" smtClean="0"/>
            </a:br>
            <a:r>
              <a:rPr lang="en-US" sz="3200" dirty="0" smtClean="0"/>
              <a:t>school (grades 6-8) for girls</a:t>
            </a:r>
            <a:br>
              <a:rPr lang="en-US" sz="3200" dirty="0" smtClean="0"/>
            </a:br>
            <a:r>
              <a:rPr lang="en-US" sz="3200" dirty="0" smtClean="0"/>
              <a:t>with interrupted education</a:t>
            </a:r>
          </a:p>
          <a:p>
            <a:pPr>
              <a:lnSpc>
                <a:spcPct val="120000"/>
              </a:lnSpc>
            </a:pPr>
            <a:r>
              <a:rPr lang="en-US" sz="3200" dirty="0" smtClean="0"/>
              <a:t>Strengths-based</a:t>
            </a:r>
          </a:p>
          <a:p>
            <a:pPr>
              <a:lnSpc>
                <a:spcPct val="120000"/>
              </a:lnSpc>
            </a:pPr>
            <a:r>
              <a:rPr lang="en-US" sz="3200" dirty="0" smtClean="0"/>
              <a:t>Content-based ESOL </a:t>
            </a:r>
            <a:r>
              <a:rPr lang="en-US" sz="3200" i="1" dirty="0" smtClean="0"/>
              <a:t>(</a:t>
            </a:r>
            <a:r>
              <a:rPr lang="en-US" sz="3600" i="1" dirty="0"/>
              <a:t>E</a:t>
            </a:r>
            <a:r>
              <a:rPr lang="en-US" sz="3200" i="1" dirty="0"/>
              <a:t>nglish </a:t>
            </a:r>
            <a:r>
              <a:rPr lang="en-US" sz="3200" i="1" dirty="0" smtClean="0"/>
              <a:t>for</a:t>
            </a:r>
            <a:br>
              <a:rPr lang="en-US" sz="3200" i="1" dirty="0" smtClean="0"/>
            </a:br>
            <a:r>
              <a:rPr lang="en-US" sz="3200" i="1" dirty="0" smtClean="0"/>
              <a:t>Speakers </a:t>
            </a:r>
            <a:r>
              <a:rPr lang="en-US" sz="3200" i="1" dirty="0"/>
              <a:t>of Other </a:t>
            </a:r>
            <a:r>
              <a:rPr lang="en-US" sz="3200" i="1" dirty="0" smtClean="0"/>
              <a:t>Language</a:t>
            </a:r>
            <a:r>
              <a:rPr lang="en-US" sz="3200" i="1" dirty="0"/>
              <a:t>s</a:t>
            </a:r>
            <a:r>
              <a:rPr lang="en-US" sz="3200" i="1" dirty="0" smtClean="0"/>
              <a:t>) </a:t>
            </a:r>
            <a:r>
              <a:rPr lang="en-US" sz="3200" dirty="0" smtClean="0"/>
              <a:t>and </a:t>
            </a:r>
            <a:br>
              <a:rPr lang="en-US" sz="3200" dirty="0" smtClean="0"/>
            </a:br>
            <a:r>
              <a:rPr lang="en-US" sz="3200" dirty="0" smtClean="0"/>
              <a:t>STEAM Program </a:t>
            </a:r>
            <a:r>
              <a:rPr lang="en-US" sz="3200" dirty="0"/>
              <a:t>(</a:t>
            </a:r>
            <a:r>
              <a:rPr lang="en-US" sz="3000" i="1" dirty="0" smtClean="0"/>
              <a:t>Science, Technology, Engineering, Arts, and </a:t>
            </a:r>
            <a:r>
              <a:rPr lang="en-US" sz="3200" i="1" dirty="0" smtClean="0"/>
              <a:t>Mathematics)</a:t>
            </a:r>
          </a:p>
          <a:p>
            <a:pPr>
              <a:lnSpc>
                <a:spcPct val="120000"/>
              </a:lnSpc>
            </a:pPr>
            <a:r>
              <a:rPr lang="en-US" sz="3200" dirty="0" smtClean="0"/>
              <a:t>Social-Emotional Focus</a:t>
            </a:r>
          </a:p>
          <a:p>
            <a:pPr>
              <a:lnSpc>
                <a:spcPct val="120000"/>
              </a:lnSpc>
            </a:pPr>
            <a:r>
              <a:rPr lang="en-US" sz="3200" dirty="0" smtClean="0"/>
              <a:t>Mentoring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23</a:t>
            </a:fld>
            <a:endParaRPr kumimoji="0"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0"/>
            <a:ext cx="33337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26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5486400" cy="914400"/>
          </a:xfrm>
        </p:spPr>
        <p:txBody>
          <a:bodyPr/>
          <a:lstStyle/>
          <a:p>
            <a:r>
              <a:rPr lang="en-US" sz="3200" dirty="0" smtClean="0"/>
              <a:t>Models at the DeKalb County International Student Center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0150"/>
            <a:ext cx="9067800" cy="3943350"/>
          </a:xfrm>
        </p:spPr>
        <p:txBody>
          <a:bodyPr>
            <a:noAutofit/>
          </a:bodyPr>
          <a:lstStyle/>
          <a:p>
            <a:r>
              <a:rPr lang="en-US" sz="2800" dirty="0" smtClean="0"/>
              <a:t>Sheltered, </a:t>
            </a:r>
            <a:br>
              <a:rPr lang="en-US" sz="2800" dirty="0" smtClean="0"/>
            </a:br>
            <a:r>
              <a:rPr lang="en-US" sz="2800" dirty="0" smtClean="0"/>
              <a:t>content-based</a:t>
            </a:r>
          </a:p>
          <a:p>
            <a:r>
              <a:rPr lang="en-US" sz="2800" dirty="0" smtClean="0"/>
              <a:t>High-intensity, full-day newcomer program</a:t>
            </a:r>
          </a:p>
          <a:p>
            <a:r>
              <a:rPr lang="en-US" sz="2800" dirty="0" smtClean="0"/>
              <a:t>6 weeks-2 years in school, depending upon previous education and age</a:t>
            </a:r>
          </a:p>
          <a:p>
            <a:r>
              <a:rPr lang="en-US" sz="2800" dirty="0" smtClean="0"/>
              <a:t>Students from many home schools bussed to the location</a:t>
            </a:r>
          </a:p>
          <a:p>
            <a:r>
              <a:rPr lang="en-US" sz="2800" dirty="0" smtClean="0"/>
              <a:t>Students return to home school with basic skills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24</a:t>
            </a:fld>
            <a:endParaRPr kumimoji="0"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0887" y="0"/>
            <a:ext cx="4113113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26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85750"/>
            <a:ext cx="4876800" cy="7429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200" dirty="0" smtClean="0"/>
              <a:t>Models at other Local public schools in  DeKalb </a:t>
            </a:r>
            <a:br>
              <a:rPr lang="en-US" sz="3200" dirty="0" smtClean="0"/>
            </a:br>
            <a:r>
              <a:rPr lang="en-US" sz="3200" dirty="0" smtClean="0"/>
              <a:t>County, Georgia, 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3064"/>
            <a:ext cx="8610600" cy="396773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Sheltered classes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Pull-Out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Push-in  </a:t>
            </a:r>
          </a:p>
          <a:p>
            <a:pPr>
              <a:lnSpc>
                <a:spcPct val="120000"/>
              </a:lnSpc>
            </a:pPr>
            <a:r>
              <a:rPr lang="en-US" dirty="0"/>
              <a:t>I</a:t>
            </a:r>
            <a:r>
              <a:rPr lang="en-US" dirty="0" smtClean="0"/>
              <a:t>ntegrated classrooms 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 smtClean="0"/>
              <a:t>Most teachers have training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ESOL advocates are provided to address challenges students face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25</a:t>
            </a:fld>
            <a:endParaRPr kumimoji="0"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4812" y="0"/>
            <a:ext cx="3911600" cy="210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52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Instructional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57300"/>
            <a:ext cx="8839200" cy="375818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Know your learners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Start where learners are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Provide comprehensible language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Scaffold learning, gradually increasing learners’ responsibility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Make learning active and interactive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26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5501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7150"/>
            <a:ext cx="8686800" cy="914400"/>
          </a:xfrm>
        </p:spPr>
        <p:txBody>
          <a:bodyPr/>
          <a:lstStyle/>
          <a:p>
            <a:r>
              <a:rPr lang="en-US" sz="4400" dirty="0" smtClean="0"/>
              <a:t>Strategies for Teaching Newcomers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27</a:t>
            </a:fld>
            <a:endParaRPr kumimoji="0" lang="en-US"/>
          </a:p>
        </p:txBody>
      </p:sp>
      <p:pic>
        <p:nvPicPr>
          <p:cNvPr id="6" name="Picture 5" descr="Macintosh HD:Users:Atalanta:Library:Containers:com.apple.mail:Data:Library:Mail Downloads:472E1D12-560E-416D-8ECD-2BFDE965B348:Art Revisions 5-14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1000" y="1047750"/>
            <a:ext cx="8137204" cy="38885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8347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28</a:t>
            </a:fld>
            <a:endParaRPr kumimoji="0"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5817" y="209550"/>
            <a:ext cx="4185583" cy="4648200"/>
          </a:xfrm>
          <a:prstGeom prst="rect">
            <a:avLst/>
          </a:prstGeom>
        </p:spPr>
      </p:pic>
      <p:pic>
        <p:nvPicPr>
          <p:cNvPr id="7" name="Picture 6" descr="Final Cover copy.jpe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9550"/>
            <a:ext cx="26670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2507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3550"/>
            <a:ext cx="3276600" cy="914400"/>
          </a:xfrm>
        </p:spPr>
        <p:txBody>
          <a:bodyPr/>
          <a:lstStyle/>
          <a:p>
            <a:r>
              <a:rPr lang="en-US" sz="4000" dirty="0" smtClean="0"/>
              <a:t>Differentiating in the </a:t>
            </a:r>
            <a:br>
              <a:rPr lang="en-US" sz="4000" dirty="0" smtClean="0"/>
            </a:br>
            <a:r>
              <a:rPr lang="en-US" sz="4000" dirty="0" smtClean="0"/>
              <a:t>Multi-level Classroom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29</a:t>
            </a:fld>
            <a:endParaRPr kumimoji="0"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732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4 Ways to Differentiate Instruction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1024128" lvl="0" indent="-9144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Language use</a:t>
            </a:r>
          </a:p>
          <a:p>
            <a:pPr marL="1024128" lvl="0" indent="-9144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Content offered to </a:t>
            </a:r>
            <a:r>
              <a:rPr lang="en-US" dirty="0" smtClean="0"/>
              <a:t>students</a:t>
            </a:r>
            <a:br>
              <a:rPr lang="en-US" dirty="0" smtClean="0"/>
            </a:br>
            <a:r>
              <a:rPr lang="en-US" sz="4600" dirty="0" smtClean="0"/>
              <a:t>Language </a:t>
            </a:r>
            <a:r>
              <a:rPr lang="en-US" sz="4600" dirty="0"/>
              <a:t>and literacy levels, cognitive challenge…</a:t>
            </a:r>
          </a:p>
          <a:p>
            <a:pPr marL="1024128" lvl="0" indent="-9144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Process of using content (including levels of scaffolding)</a:t>
            </a:r>
          </a:p>
          <a:p>
            <a:pPr marL="1024128" lvl="0" indent="-9144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Products expected from students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30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16832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38350"/>
            <a:ext cx="7772400" cy="1021556"/>
          </a:xfrm>
        </p:spPr>
        <p:txBody>
          <a:bodyPr/>
          <a:lstStyle/>
          <a:p>
            <a:r>
              <a:rPr lang="en-US" sz="4800" dirty="0" smtClean="0"/>
              <a:t>4. What additional resources can we employ?</a:t>
            </a:r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001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590550"/>
          </a:xfrm>
        </p:spPr>
        <p:txBody>
          <a:bodyPr/>
          <a:lstStyle/>
          <a:p>
            <a:r>
              <a:rPr lang="en-US" sz="4400" dirty="0" smtClean="0"/>
              <a:t>Integration of the Arts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971550"/>
            <a:ext cx="8110334" cy="377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816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" y="80683"/>
            <a:ext cx="8717376" cy="776567"/>
          </a:xfrm>
        </p:spPr>
        <p:txBody>
          <a:bodyPr/>
          <a:lstStyle/>
          <a:p>
            <a:r>
              <a:rPr lang="en-US" dirty="0" smtClean="0">
                <a:solidFill>
                  <a:srgbClr val="F7FD0C"/>
                </a:solidFill>
              </a:rPr>
              <a:t>Imagine a Circle of Women</a:t>
            </a:r>
            <a:endParaRPr lang="en-US" dirty="0">
              <a:solidFill>
                <a:srgbClr val="F7FD0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33</a:t>
            </a:fld>
            <a:endParaRPr lang="en-US"/>
          </a:p>
        </p:txBody>
      </p:sp>
      <p:pic>
        <p:nvPicPr>
          <p:cNvPr id="7" name="Imagine a Circle (shor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7175" y="4498322"/>
            <a:ext cx="812800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53913"/>
            <a:ext cx="9144000" cy="336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44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Well-Planned use of Volunteers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34</a:t>
            </a:fld>
            <a:endParaRPr kumimoji="0" lang="en-US"/>
          </a:p>
        </p:txBody>
      </p:sp>
      <p:pic>
        <p:nvPicPr>
          <p:cNvPr id="6" name="Picture 5" descr="IMG_3692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123950"/>
            <a:ext cx="5937725" cy="351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220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62150"/>
            <a:ext cx="8305800" cy="914400"/>
          </a:xfrm>
        </p:spPr>
        <p:txBody>
          <a:bodyPr/>
          <a:lstStyle/>
          <a:p>
            <a:r>
              <a:rPr lang="en-US" dirty="0" smtClean="0"/>
              <a:t>Mentors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35</a:t>
            </a:fld>
            <a:endParaRPr kumimoji="0"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361950"/>
            <a:ext cx="42672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536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0"/>
            <a:ext cx="8686800" cy="914400"/>
          </a:xfrm>
        </p:spPr>
        <p:txBody>
          <a:bodyPr/>
          <a:lstStyle/>
          <a:p>
            <a:r>
              <a:rPr lang="en-US" dirty="0" smtClean="0"/>
              <a:t>Partnerships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36</a:t>
            </a:fld>
            <a:endParaRPr kumimoji="0" lang="en-US"/>
          </a:p>
        </p:txBody>
      </p:sp>
      <p:pic>
        <p:nvPicPr>
          <p:cNvPr id="7" name="Picture 6" descr="IMG_677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047750"/>
            <a:ext cx="5461000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59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Online and Published Resources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www.mlmcc.com</a:t>
            </a:r>
            <a:endParaRPr lang="en-US" dirty="0" smtClean="0"/>
          </a:p>
          <a:p>
            <a:r>
              <a:rPr lang="en-US" dirty="0" smtClean="0"/>
              <a:t>Click on handouts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37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35749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3350"/>
            <a:ext cx="8686800" cy="914400"/>
          </a:xfrm>
        </p:spPr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391925"/>
            <a:ext cx="8686800" cy="375818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30000"/>
              </a:lnSpc>
            </a:pPr>
            <a:r>
              <a:rPr lang="en-US" sz="3200" dirty="0" smtClean="0"/>
              <a:t>Slides and Resources: </a:t>
            </a:r>
          </a:p>
          <a:p>
            <a:pPr lvl="1">
              <a:lnSpc>
                <a:spcPct val="130000"/>
              </a:lnSpc>
            </a:pPr>
            <a:r>
              <a:rPr lang="en-US" sz="3200" dirty="0">
                <a:hlinkClick r:id="rId3"/>
              </a:rPr>
              <a:t>www.mlmcc.com</a:t>
            </a:r>
            <a:endParaRPr lang="en-US" sz="3200" dirty="0"/>
          </a:p>
          <a:p>
            <a:pPr lvl="1">
              <a:lnSpc>
                <a:spcPct val="130000"/>
              </a:lnSpc>
            </a:pPr>
            <a:r>
              <a:rPr lang="en-US" sz="3200" dirty="0" smtClean="0"/>
              <a:t>Dr. Mary Lou McCloskey, </a:t>
            </a:r>
            <a:br>
              <a:rPr lang="en-US" sz="3200" dirty="0" smtClean="0"/>
            </a:br>
            <a:r>
              <a:rPr lang="en-US" sz="3200" dirty="0" smtClean="0"/>
              <a:t>GVP English Language Specialist </a:t>
            </a:r>
            <a:endParaRPr lang="en-US" sz="3200" dirty="0" smtClean="0">
              <a:hlinkClick r:id="rId3"/>
            </a:endParaRPr>
          </a:p>
          <a:p>
            <a:pPr lvl="1">
              <a:lnSpc>
                <a:spcPct val="130000"/>
              </a:lnSpc>
            </a:pPr>
            <a:r>
              <a:rPr lang="en-US" sz="3200" dirty="0" smtClean="0">
                <a:hlinkClick r:id="rId3"/>
              </a:rPr>
              <a:t>mlmccloskey@gmail.com</a:t>
            </a:r>
          </a:p>
          <a:p>
            <a:pPr lvl="1">
              <a:lnSpc>
                <a:spcPct val="130000"/>
              </a:lnSpc>
            </a:pPr>
            <a:r>
              <a:rPr lang="en-US" sz="3200" dirty="0" smtClean="0"/>
              <a:t>Dr</a:t>
            </a:r>
            <a:r>
              <a:rPr lang="en-US" sz="3200" dirty="0"/>
              <a:t>. Amy </a:t>
            </a:r>
            <a:r>
              <a:rPr lang="en-US" sz="3200" dirty="0" err="1" smtClean="0"/>
              <a:t>Pelisserro</a:t>
            </a:r>
            <a:r>
              <a:rPr lang="en-US" sz="3200" dirty="0" smtClean="0"/>
              <a:t>, </a:t>
            </a:r>
            <a:r>
              <a:rPr lang="en-US" sz="3200" dirty="0"/>
              <a:t>GVP Head of School </a:t>
            </a:r>
            <a:r>
              <a:rPr lang="en-US" sz="3200" dirty="0" smtClean="0">
                <a:hlinkClick r:id="rId4"/>
              </a:rPr>
              <a:t>amypelissero@globalvillageproject.org</a:t>
            </a:r>
            <a:r>
              <a:rPr lang="en-US" sz="3200" dirty="0" smtClean="0"/>
              <a:t> </a:t>
            </a:r>
            <a:br>
              <a:rPr lang="en-US" sz="3200" dirty="0" smtClean="0"/>
            </a:br>
            <a:r>
              <a:rPr lang="en-US" sz="3200" dirty="0" smtClean="0"/>
              <a:t>GVP</a:t>
            </a:r>
            <a:r>
              <a:rPr lang="en-US" sz="3200" dirty="0"/>
              <a:t>: </a:t>
            </a:r>
            <a:r>
              <a:rPr lang="en-US" sz="3200" dirty="0">
                <a:hlinkClick r:id="rId5"/>
              </a:rPr>
              <a:t>www.globalvillageproject.org</a:t>
            </a:r>
            <a:endParaRPr lang="en-US" sz="3200" dirty="0"/>
          </a:p>
          <a:p>
            <a:pPr lvl="1"/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5" name="Picture 4" descr="IMG_0068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181600" y="33434"/>
            <a:ext cx="3962400" cy="258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634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Four big questions: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3027"/>
            <a:ext cx="8229600" cy="375818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Who are our learners?</a:t>
            </a:r>
          </a:p>
          <a:p>
            <a:pPr>
              <a:lnSpc>
                <a:spcPct val="120000"/>
              </a:lnSpc>
            </a:pPr>
            <a:r>
              <a:rPr lang="en-US" dirty="0"/>
              <a:t>What do newcomers need?</a:t>
            </a:r>
          </a:p>
          <a:p>
            <a:pPr>
              <a:lnSpc>
                <a:spcPct val="120000"/>
              </a:lnSpc>
            </a:pPr>
            <a:r>
              <a:rPr lang="en-US" dirty="0"/>
              <a:t>How can we teach them effectively? </a:t>
            </a:r>
          </a:p>
          <a:p>
            <a:pPr>
              <a:lnSpc>
                <a:spcPct val="120000"/>
              </a:lnSpc>
            </a:pPr>
            <a:r>
              <a:rPr lang="en-US" dirty="0"/>
              <a:t>What other resources do we have or need</a:t>
            </a:r>
            <a:r>
              <a:rPr lang="en-US" dirty="0" smtClean="0"/>
              <a:t>?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39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79933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2114550"/>
            <a:ext cx="7772400" cy="1021556"/>
          </a:xfrm>
        </p:spPr>
        <p:txBody>
          <a:bodyPr/>
          <a:lstStyle/>
          <a:p>
            <a:r>
              <a:rPr lang="en-US" sz="5400" dirty="0" smtClean="0"/>
              <a:t>We can make a difference:</a:t>
            </a:r>
            <a:br>
              <a:rPr lang="en-US" sz="5400" dirty="0" smtClean="0"/>
            </a:br>
            <a:r>
              <a:rPr lang="en-US" sz="5400" dirty="0" smtClean="0"/>
              <a:t>Celebrating Success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40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8727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742950"/>
          </a:xfrm>
        </p:spPr>
        <p:txBody>
          <a:bodyPr/>
          <a:lstStyle/>
          <a:p>
            <a:r>
              <a:rPr lang="en-US" dirty="0" smtClean="0"/>
              <a:t>Voices of our Alumnae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41</a:t>
            </a:fld>
            <a:endParaRPr kumimoji="0" lang="en-US"/>
          </a:p>
        </p:txBody>
      </p:sp>
      <p:pic>
        <p:nvPicPr>
          <p:cNvPr id="5" name="Picture 4" descr="IMG_0064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" y="745283"/>
            <a:ext cx="6839961" cy="439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168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3962400" cy="914400"/>
          </a:xfrm>
        </p:spPr>
        <p:txBody>
          <a:bodyPr/>
          <a:lstStyle/>
          <a:p>
            <a:r>
              <a:rPr lang="en-US" sz="3600" dirty="0" smtClean="0"/>
              <a:t>Alumna from Burundi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42</a:t>
            </a:fld>
            <a:endParaRPr kumimoji="0"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7200" y="133350"/>
            <a:ext cx="4876800" cy="3657600"/>
          </a:xfrm>
          <a:prstGeom prst="rect">
            <a:avLst/>
          </a:prstGeom>
        </p:spPr>
      </p:pic>
      <p:sp>
        <p:nvSpPr>
          <p:cNvPr id="6" name="Content Placeholder 6"/>
          <p:cNvSpPr>
            <a:spLocks noGrp="1"/>
          </p:cNvSpPr>
          <p:nvPr>
            <p:ph idx="1"/>
          </p:nvPr>
        </p:nvSpPr>
        <p:spPr>
          <a:xfrm>
            <a:off x="0" y="1148878"/>
            <a:ext cx="9297515" cy="5709121"/>
          </a:xfrm>
        </p:spPr>
        <p:txBody>
          <a:bodyPr>
            <a:normAutofit/>
          </a:bodyPr>
          <a:lstStyle/>
          <a:p>
            <a:pPr marL="0" indent="0" defTabSz="457200">
              <a:spcBef>
                <a:spcPts val="0"/>
              </a:spcBef>
              <a:buClrTx/>
              <a:buSzTx/>
              <a:buNone/>
              <a:defRPr/>
            </a:pPr>
            <a:r>
              <a:rPr lang="en-US" sz="2400" dirty="0" smtClean="0">
                <a:latin typeface="Calibri"/>
                <a:cs typeface="Calibri"/>
              </a:rPr>
              <a:t>“</a:t>
            </a:r>
            <a:r>
              <a:rPr lang="en-US" sz="2400" dirty="0">
                <a:latin typeface="Calibri"/>
                <a:cs typeface="Calibri"/>
              </a:rPr>
              <a:t>Where are you from? It is a </a:t>
            </a:r>
            <a:r>
              <a:rPr lang="en-US" sz="2400" dirty="0" smtClean="0">
                <a:latin typeface="Calibri"/>
                <a:cs typeface="Calibri"/>
              </a:rPr>
              <a:t/>
            </a:r>
            <a:br>
              <a:rPr lang="en-US" sz="2400" dirty="0" smtClean="0">
                <a:latin typeface="Calibri"/>
                <a:cs typeface="Calibri"/>
              </a:rPr>
            </a:br>
            <a:r>
              <a:rPr lang="en-US" sz="2400" dirty="0" smtClean="0">
                <a:latin typeface="Calibri"/>
                <a:cs typeface="Calibri"/>
              </a:rPr>
              <a:t>simple </a:t>
            </a:r>
            <a:r>
              <a:rPr lang="en-US" sz="2400" dirty="0">
                <a:latin typeface="Calibri"/>
                <a:cs typeface="Calibri"/>
              </a:rPr>
              <a:t>question to most people, </a:t>
            </a:r>
            <a:r>
              <a:rPr lang="en-US" sz="2400" dirty="0" smtClean="0">
                <a:latin typeface="Calibri"/>
                <a:cs typeface="Calibri"/>
              </a:rPr>
              <a:t/>
            </a:r>
            <a:br>
              <a:rPr lang="en-US" sz="2400" dirty="0" smtClean="0">
                <a:latin typeface="Calibri"/>
                <a:cs typeface="Calibri"/>
              </a:rPr>
            </a:br>
            <a:r>
              <a:rPr lang="en-US" sz="2400" dirty="0" smtClean="0">
                <a:latin typeface="Calibri"/>
                <a:cs typeface="Calibri"/>
              </a:rPr>
              <a:t>but </a:t>
            </a:r>
            <a:r>
              <a:rPr lang="en-US" sz="2400" dirty="0">
                <a:latin typeface="Calibri"/>
                <a:cs typeface="Calibri"/>
              </a:rPr>
              <a:t>I struggle to answer it. I felt </a:t>
            </a:r>
            <a:r>
              <a:rPr lang="en-US" sz="2400" dirty="0" smtClean="0">
                <a:latin typeface="Calibri"/>
                <a:cs typeface="Calibri"/>
              </a:rPr>
              <a:t/>
            </a:r>
            <a:br>
              <a:rPr lang="en-US" sz="2400" dirty="0" smtClean="0">
                <a:latin typeface="Calibri"/>
                <a:cs typeface="Calibri"/>
              </a:rPr>
            </a:br>
            <a:r>
              <a:rPr lang="en-US" sz="2400" dirty="0" smtClean="0">
                <a:latin typeface="Calibri"/>
                <a:cs typeface="Calibri"/>
              </a:rPr>
              <a:t>like I </a:t>
            </a:r>
            <a:r>
              <a:rPr lang="en-US" sz="2400" dirty="0">
                <a:latin typeface="Calibri"/>
                <a:cs typeface="Calibri"/>
              </a:rPr>
              <a:t>belonged at GVP. No longer </a:t>
            </a:r>
            <a:r>
              <a:rPr lang="en-US" sz="2400" dirty="0" smtClean="0">
                <a:latin typeface="Calibri"/>
                <a:cs typeface="Calibri"/>
              </a:rPr>
              <a:t/>
            </a:r>
            <a:br>
              <a:rPr lang="en-US" sz="2400" dirty="0" smtClean="0">
                <a:latin typeface="Calibri"/>
                <a:cs typeface="Calibri"/>
              </a:rPr>
            </a:br>
            <a:r>
              <a:rPr lang="en-US" sz="2400" dirty="0" smtClean="0">
                <a:latin typeface="Calibri"/>
                <a:cs typeface="Calibri"/>
              </a:rPr>
              <a:t>did I </a:t>
            </a:r>
            <a:r>
              <a:rPr lang="en-US" sz="2400" dirty="0">
                <a:latin typeface="Calibri"/>
                <a:cs typeface="Calibri"/>
              </a:rPr>
              <a:t>feel out of place, since all of </a:t>
            </a:r>
            <a:r>
              <a:rPr lang="en-US" sz="2400" dirty="0" smtClean="0">
                <a:latin typeface="Calibri"/>
                <a:cs typeface="Calibri"/>
              </a:rPr>
              <a:t/>
            </a:r>
            <a:br>
              <a:rPr lang="en-US" sz="2400" dirty="0" smtClean="0">
                <a:latin typeface="Calibri"/>
                <a:cs typeface="Calibri"/>
              </a:rPr>
            </a:br>
            <a:r>
              <a:rPr lang="en-US" sz="2400" dirty="0" smtClean="0">
                <a:latin typeface="Calibri"/>
                <a:cs typeface="Calibri"/>
              </a:rPr>
              <a:t>my </a:t>
            </a:r>
            <a:r>
              <a:rPr lang="en-US" sz="2400" dirty="0">
                <a:latin typeface="Calibri"/>
                <a:cs typeface="Calibri"/>
              </a:rPr>
              <a:t>fellow students had different </a:t>
            </a:r>
            <a:r>
              <a:rPr lang="en-US" sz="2400" dirty="0" smtClean="0">
                <a:latin typeface="Calibri"/>
                <a:cs typeface="Calibri"/>
              </a:rPr>
              <a:t/>
            </a:r>
            <a:br>
              <a:rPr lang="en-US" sz="2400" dirty="0" smtClean="0">
                <a:latin typeface="Calibri"/>
                <a:cs typeface="Calibri"/>
              </a:rPr>
            </a:br>
            <a:r>
              <a:rPr lang="en-US" sz="2400" dirty="0" smtClean="0">
                <a:latin typeface="Calibri"/>
                <a:cs typeface="Calibri"/>
              </a:rPr>
              <a:t>backgrounds</a:t>
            </a:r>
            <a:r>
              <a:rPr lang="en-US" sz="2400" dirty="0">
                <a:latin typeface="Calibri"/>
                <a:cs typeface="Calibri"/>
              </a:rPr>
              <a:t>. For me, home is </a:t>
            </a:r>
            <a:r>
              <a:rPr lang="en-US" sz="2400" dirty="0" smtClean="0">
                <a:latin typeface="Calibri"/>
                <a:cs typeface="Calibri"/>
              </a:rPr>
              <a:t/>
            </a:r>
            <a:br>
              <a:rPr lang="en-US" sz="2400" dirty="0" smtClean="0">
                <a:latin typeface="Calibri"/>
                <a:cs typeface="Calibri"/>
              </a:rPr>
            </a:br>
            <a:r>
              <a:rPr lang="en-US" sz="2400" dirty="0" smtClean="0">
                <a:latin typeface="Calibri"/>
                <a:cs typeface="Calibri"/>
              </a:rPr>
              <a:t>not </a:t>
            </a:r>
            <a:r>
              <a:rPr lang="en-US" sz="2400" dirty="0">
                <a:latin typeface="Calibri"/>
                <a:cs typeface="Calibri"/>
              </a:rPr>
              <a:t>a physical place, it is people. I am from anywhere and everywhere there are caring, kindhearted, compassionate and benevolent people. I am a global citizen and the future of the world</a:t>
            </a:r>
            <a:r>
              <a:rPr lang="en-US" sz="2400" dirty="0" smtClean="0">
                <a:latin typeface="Calibri"/>
                <a:cs typeface="Calibri"/>
              </a:rPr>
              <a:t>.”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29398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1950"/>
            <a:ext cx="3505200" cy="914400"/>
          </a:xfrm>
        </p:spPr>
        <p:txBody>
          <a:bodyPr/>
          <a:lstStyle/>
          <a:p>
            <a:r>
              <a:rPr lang="en-US" sz="3600" dirty="0" smtClean="0"/>
              <a:t>Karen Alumna, </a:t>
            </a:r>
            <a:br>
              <a:rPr lang="en-US" sz="3600" dirty="0" smtClean="0"/>
            </a:br>
            <a:r>
              <a:rPr lang="en-US" sz="3600" dirty="0" smtClean="0"/>
              <a:t>from Burma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43</a:t>
            </a:fld>
            <a:endParaRPr kumimoji="0" lang="en-US"/>
          </a:p>
        </p:txBody>
      </p:sp>
      <p:sp>
        <p:nvSpPr>
          <p:cNvPr id="5" name="Content Placeholder 7"/>
          <p:cNvSpPr>
            <a:spLocks noGrp="1"/>
          </p:cNvSpPr>
          <p:nvPr>
            <p:ph idx="1"/>
          </p:nvPr>
        </p:nvSpPr>
        <p:spPr>
          <a:xfrm>
            <a:off x="76200" y="1504950"/>
            <a:ext cx="8717375" cy="47707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0" dirty="0">
                <a:latin typeface="Noteworthy Light"/>
                <a:cs typeface="Noteworthy Light"/>
              </a:rPr>
              <a:t>In my country, most </a:t>
            </a:r>
            <a:r>
              <a:rPr lang="en-US" sz="3200" b="0" dirty="0" smtClean="0">
                <a:latin typeface="Noteworthy Light"/>
                <a:cs typeface="Noteworthy Light"/>
              </a:rPr>
              <a:t/>
            </a:r>
            <a:br>
              <a:rPr lang="en-US" sz="3200" b="0" dirty="0" smtClean="0">
                <a:latin typeface="Noteworthy Light"/>
                <a:cs typeface="Noteworthy Light"/>
              </a:rPr>
            </a:br>
            <a:r>
              <a:rPr lang="en-US" sz="3200" b="0" dirty="0" smtClean="0">
                <a:latin typeface="Noteworthy Light"/>
                <a:cs typeface="Noteworthy Light"/>
              </a:rPr>
              <a:t>of </a:t>
            </a:r>
            <a:r>
              <a:rPr lang="en-US" sz="3200" b="0" dirty="0">
                <a:latin typeface="Noteworthy Light"/>
                <a:cs typeface="Noteworthy Light"/>
              </a:rPr>
              <a:t>my people are shy </a:t>
            </a:r>
            <a:r>
              <a:rPr lang="en-US" sz="3200" b="0" dirty="0" smtClean="0">
                <a:latin typeface="Noteworthy Light"/>
                <a:cs typeface="Noteworthy Light"/>
              </a:rPr>
              <a:t/>
            </a:r>
            <a:br>
              <a:rPr lang="en-US" sz="3200" b="0" dirty="0" smtClean="0">
                <a:latin typeface="Noteworthy Light"/>
                <a:cs typeface="Noteworthy Light"/>
              </a:rPr>
            </a:br>
            <a:r>
              <a:rPr lang="en-US" sz="3200" b="0" dirty="0" smtClean="0">
                <a:latin typeface="Noteworthy Light"/>
                <a:cs typeface="Noteworthy Light"/>
              </a:rPr>
              <a:t>and </a:t>
            </a:r>
            <a:r>
              <a:rPr lang="en-US" sz="3200" b="0" dirty="0">
                <a:latin typeface="Noteworthy Light"/>
                <a:cs typeface="Noteworthy Light"/>
              </a:rPr>
              <a:t>afraid to speak </a:t>
            </a:r>
            <a:r>
              <a:rPr lang="en-US" sz="3200" b="0" dirty="0" smtClean="0">
                <a:latin typeface="Noteworthy Light"/>
                <a:cs typeface="Noteworthy Light"/>
              </a:rPr>
              <a:t/>
            </a:r>
            <a:br>
              <a:rPr lang="en-US" sz="3200" b="0" dirty="0" smtClean="0">
                <a:latin typeface="Noteworthy Light"/>
                <a:cs typeface="Noteworthy Light"/>
              </a:rPr>
            </a:br>
            <a:r>
              <a:rPr lang="en-US" sz="3200" b="0" dirty="0" smtClean="0">
                <a:latin typeface="Noteworthy Light"/>
                <a:cs typeface="Noteworthy Light"/>
              </a:rPr>
              <a:t>in </a:t>
            </a:r>
            <a:r>
              <a:rPr lang="en-US" sz="3200" b="0" dirty="0">
                <a:latin typeface="Noteworthy Light"/>
                <a:cs typeface="Noteworthy Light"/>
              </a:rPr>
              <a:t>public. When [my </a:t>
            </a:r>
            <a:r>
              <a:rPr lang="en-US" sz="3200" b="0" dirty="0" smtClean="0">
                <a:latin typeface="Noteworthy Light"/>
                <a:cs typeface="Noteworthy Light"/>
              </a:rPr>
              <a:t/>
            </a:r>
            <a:br>
              <a:rPr lang="en-US" sz="3200" b="0" dirty="0" smtClean="0">
                <a:latin typeface="Noteworthy Light"/>
                <a:cs typeface="Noteworthy Light"/>
              </a:rPr>
            </a:br>
            <a:r>
              <a:rPr lang="en-US" sz="3200" b="0" dirty="0" smtClean="0">
                <a:latin typeface="Noteworthy Light"/>
                <a:cs typeface="Noteworthy Light"/>
              </a:rPr>
              <a:t>sister </a:t>
            </a:r>
            <a:r>
              <a:rPr lang="en-US" sz="3200" b="0" dirty="0">
                <a:latin typeface="Noteworthy Light"/>
                <a:cs typeface="Noteworthy Light"/>
              </a:rPr>
              <a:t>and I] </a:t>
            </a:r>
            <a:r>
              <a:rPr lang="en-US" sz="3200" b="0" dirty="0" smtClean="0">
                <a:latin typeface="Noteworthy Light"/>
                <a:cs typeface="Noteworthy Light"/>
              </a:rPr>
              <a:t>came </a:t>
            </a:r>
            <a:r>
              <a:rPr lang="en-US" sz="3200" b="0" dirty="0">
                <a:latin typeface="Noteworthy Light"/>
                <a:cs typeface="Noteworthy Light"/>
              </a:rPr>
              <a:t>to </a:t>
            </a:r>
            <a:r>
              <a:rPr lang="en-US" sz="3200" b="0" dirty="0" smtClean="0">
                <a:latin typeface="Noteworthy Light"/>
                <a:cs typeface="Noteworthy Light"/>
              </a:rPr>
              <a:t/>
            </a:r>
            <a:br>
              <a:rPr lang="en-US" sz="3200" b="0" dirty="0" smtClean="0">
                <a:latin typeface="Noteworthy Light"/>
                <a:cs typeface="Noteworthy Light"/>
              </a:rPr>
            </a:br>
            <a:r>
              <a:rPr lang="en-US" sz="3200" b="0" dirty="0" smtClean="0">
                <a:latin typeface="Noteworthy Light"/>
                <a:cs typeface="Noteworthy Light"/>
              </a:rPr>
              <a:t>GVP, we </a:t>
            </a:r>
            <a:r>
              <a:rPr lang="en-US" sz="3200" b="0" dirty="0">
                <a:latin typeface="Noteworthy Light"/>
                <a:cs typeface="Noteworthy Light"/>
              </a:rPr>
              <a:t>learned </a:t>
            </a:r>
            <a:r>
              <a:rPr lang="en-US" sz="3200" b="0" dirty="0" smtClean="0">
                <a:latin typeface="Noteworthy Light"/>
                <a:cs typeface="Noteworthy Light"/>
              </a:rPr>
              <a:t/>
            </a:r>
            <a:br>
              <a:rPr lang="en-US" sz="3200" b="0" dirty="0" smtClean="0">
                <a:latin typeface="Noteworthy Light"/>
                <a:cs typeface="Noteworthy Light"/>
              </a:rPr>
            </a:br>
            <a:r>
              <a:rPr lang="en-US" sz="3200" b="0" dirty="0" smtClean="0">
                <a:latin typeface="Noteworthy Light"/>
                <a:cs typeface="Noteworthy Light"/>
              </a:rPr>
              <a:t>to </a:t>
            </a:r>
            <a:r>
              <a:rPr lang="en-US" sz="3200" b="0" dirty="0">
                <a:latin typeface="Noteworthy Light"/>
                <a:cs typeface="Noteworthy Light"/>
              </a:rPr>
              <a:t>have </a:t>
            </a:r>
            <a:r>
              <a:rPr lang="en-US" sz="3200" b="0" dirty="0" smtClean="0">
                <a:latin typeface="Noteworthy Light"/>
                <a:cs typeface="Noteworthy Light"/>
              </a:rPr>
              <a:t>confidence</a:t>
            </a:r>
            <a:r>
              <a:rPr lang="en-US" sz="3200" b="0" dirty="0">
                <a:latin typeface="Noteworthy Light"/>
                <a:cs typeface="Noteworthy Light"/>
              </a:rPr>
              <a:t>.” </a:t>
            </a:r>
            <a:endParaRPr lang="en-US" sz="3200" b="0" dirty="0" smtClean="0">
              <a:latin typeface="Noteworthy Light"/>
              <a:cs typeface="Noteworthy Light"/>
            </a:endParaRPr>
          </a:p>
        </p:txBody>
      </p:sp>
      <p:pic>
        <p:nvPicPr>
          <p:cNvPr id="6" name="Picture 5" descr="PastedGraphic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5624" y="514350"/>
            <a:ext cx="5281377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47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02386"/>
          </a:xfrm>
        </p:spPr>
        <p:txBody>
          <a:bodyPr/>
          <a:lstStyle/>
          <a:p>
            <a:r>
              <a:rPr lang="en-US" sz="3600" dirty="0" smtClean="0">
                <a:solidFill>
                  <a:srgbClr val="F7FD0C"/>
                </a:solidFill>
              </a:rPr>
              <a:t>Alumna from Afghanistan</a:t>
            </a:r>
            <a:endParaRPr lang="en-US" sz="3600" dirty="0">
              <a:solidFill>
                <a:srgbClr val="F7FD0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44</a:t>
            </a:fld>
            <a:endParaRPr kumimoji="0"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7128" y="819150"/>
            <a:ext cx="3886200" cy="34701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895350"/>
            <a:ext cx="4813472" cy="345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444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257800" y="590550"/>
            <a:ext cx="3657600" cy="4267200"/>
          </a:xfrm>
        </p:spPr>
        <p:txBody>
          <a:bodyPr/>
          <a:lstStyle/>
          <a:p>
            <a:r>
              <a:rPr lang="en-US" sz="2800" b="0" dirty="0">
                <a:solidFill>
                  <a:schemeClr val="bg1"/>
                </a:solidFill>
              </a:rPr>
              <a:t>90% of alums in high</a:t>
            </a:r>
            <a:br>
              <a:rPr lang="en-US" sz="2800" b="0" dirty="0">
                <a:solidFill>
                  <a:schemeClr val="bg1"/>
                </a:solidFill>
              </a:rPr>
            </a:br>
            <a:r>
              <a:rPr lang="en-US" sz="2800" b="0" dirty="0">
                <a:solidFill>
                  <a:schemeClr val="bg1"/>
                </a:solidFill>
              </a:rPr>
              <a:t>school or college;</a:t>
            </a:r>
            <a:br>
              <a:rPr lang="en-US" sz="2800" b="0" dirty="0">
                <a:solidFill>
                  <a:schemeClr val="bg1"/>
                </a:solidFill>
              </a:rPr>
            </a:br>
            <a:r>
              <a:rPr lang="en-US" sz="2800" b="0" dirty="0">
                <a:solidFill>
                  <a:schemeClr val="bg1"/>
                </a:solidFill>
              </a:rPr>
              <a:t>succeeding at grade</a:t>
            </a:r>
            <a:br>
              <a:rPr lang="en-US" sz="2800" b="0" dirty="0">
                <a:solidFill>
                  <a:schemeClr val="bg1"/>
                </a:solidFill>
              </a:rPr>
            </a:br>
            <a:r>
              <a:rPr lang="en-US" sz="2800" b="0" dirty="0">
                <a:solidFill>
                  <a:schemeClr val="bg1"/>
                </a:solidFill>
              </a:rPr>
              <a:t>level</a:t>
            </a:r>
            <a:r>
              <a:rPr lang="en-US" sz="2800" dirty="0">
                <a:solidFill>
                  <a:schemeClr val="bg1"/>
                </a:solidFill>
              </a:rPr>
              <a:t/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b="0" dirty="0" smtClean="0">
                <a:solidFill>
                  <a:schemeClr val="bg1"/>
                </a:solidFill>
              </a:rPr>
              <a:t>18 alumnae </a:t>
            </a:r>
            <a:r>
              <a:rPr lang="en-US" sz="2800" b="0" dirty="0">
                <a:solidFill>
                  <a:schemeClr val="bg1"/>
                </a:solidFill>
              </a:rPr>
              <a:t>in </a:t>
            </a:r>
            <a:r>
              <a:rPr lang="en-US" sz="2800" b="0" dirty="0" smtClean="0">
                <a:solidFill>
                  <a:schemeClr val="bg1"/>
                </a:solidFill>
              </a:rPr>
              <a:t>college</a:t>
            </a:r>
            <a:r>
              <a:rPr lang="en-US" sz="2800" b="0" dirty="0">
                <a:solidFill>
                  <a:schemeClr val="bg1"/>
                </a:solidFill>
              </a:rPr>
              <a:t/>
            </a:r>
            <a:br>
              <a:rPr lang="en-US" sz="2800" b="0" dirty="0">
                <a:solidFill>
                  <a:schemeClr val="bg1"/>
                </a:solidFill>
              </a:rPr>
            </a:br>
            <a:r>
              <a:rPr lang="en-US" sz="2800" b="0" dirty="0">
                <a:solidFill>
                  <a:schemeClr val="bg1"/>
                </a:solidFill>
              </a:rPr>
              <a:t>College scholarships</a:t>
            </a:r>
            <a:br>
              <a:rPr lang="en-US" sz="2800" b="0" dirty="0">
                <a:solidFill>
                  <a:schemeClr val="bg1"/>
                </a:solidFill>
              </a:rPr>
            </a:br>
            <a:r>
              <a:rPr lang="en-US" sz="2800" b="0" dirty="0">
                <a:solidFill>
                  <a:schemeClr val="bg1"/>
                </a:solidFill>
              </a:rPr>
              <a:t>First </a:t>
            </a:r>
            <a:r>
              <a:rPr lang="en-US" sz="2800" b="0" dirty="0" smtClean="0">
                <a:solidFill>
                  <a:schemeClr val="bg1"/>
                </a:solidFill>
              </a:rPr>
              <a:t>2 college graduates in spring </a:t>
            </a:r>
            <a:r>
              <a:rPr lang="en-US" sz="2800" b="0" dirty="0">
                <a:solidFill>
                  <a:schemeClr val="bg1"/>
                </a:solidFill>
              </a:rPr>
              <a:t>o</a:t>
            </a:r>
            <a:r>
              <a:rPr lang="en-US" sz="2800" b="0" dirty="0" smtClean="0">
                <a:solidFill>
                  <a:schemeClr val="bg1"/>
                </a:solidFill>
              </a:rPr>
              <a:t>f 2018 </a:t>
            </a:r>
            <a:br>
              <a:rPr lang="en-US" sz="2800" b="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45</a:t>
            </a:fld>
            <a:endParaRPr kumimoji="0"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1383"/>
            <a:ext cx="5162550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541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3350"/>
            <a:ext cx="8686800" cy="914400"/>
          </a:xfrm>
        </p:spPr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391925"/>
            <a:ext cx="8686800" cy="375818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30000"/>
              </a:lnSpc>
            </a:pPr>
            <a:r>
              <a:rPr lang="en-US" sz="3200" dirty="0" smtClean="0"/>
              <a:t>Slides and Resources: </a:t>
            </a:r>
          </a:p>
          <a:p>
            <a:pPr lvl="1">
              <a:lnSpc>
                <a:spcPct val="130000"/>
              </a:lnSpc>
            </a:pPr>
            <a:r>
              <a:rPr lang="en-US" sz="3200" dirty="0">
                <a:hlinkClick r:id="rId3"/>
              </a:rPr>
              <a:t>www.mlmcc.com</a:t>
            </a:r>
            <a:endParaRPr lang="en-US" sz="3200" dirty="0"/>
          </a:p>
          <a:p>
            <a:pPr lvl="1">
              <a:lnSpc>
                <a:spcPct val="130000"/>
              </a:lnSpc>
            </a:pPr>
            <a:r>
              <a:rPr lang="en-US" sz="3200" dirty="0" smtClean="0"/>
              <a:t>Dr. Mary Lou McCloskey, </a:t>
            </a:r>
            <a:br>
              <a:rPr lang="en-US" sz="3200" dirty="0" smtClean="0"/>
            </a:br>
            <a:r>
              <a:rPr lang="en-US" sz="3200" dirty="0" smtClean="0"/>
              <a:t>GVP English Language Specialist </a:t>
            </a:r>
            <a:endParaRPr lang="en-US" sz="3200" dirty="0" smtClean="0">
              <a:hlinkClick r:id="rId3"/>
            </a:endParaRPr>
          </a:p>
          <a:p>
            <a:pPr lvl="1">
              <a:lnSpc>
                <a:spcPct val="130000"/>
              </a:lnSpc>
            </a:pPr>
            <a:r>
              <a:rPr lang="en-US" sz="3200" dirty="0" smtClean="0">
                <a:hlinkClick r:id="rId3"/>
              </a:rPr>
              <a:t>mlmccloskey@gmail.com</a:t>
            </a:r>
          </a:p>
          <a:p>
            <a:pPr lvl="1">
              <a:lnSpc>
                <a:spcPct val="130000"/>
              </a:lnSpc>
            </a:pPr>
            <a:r>
              <a:rPr lang="en-US" sz="3200" dirty="0" smtClean="0"/>
              <a:t>Dr</a:t>
            </a:r>
            <a:r>
              <a:rPr lang="en-US" sz="3200" dirty="0"/>
              <a:t>. Amy </a:t>
            </a:r>
            <a:r>
              <a:rPr lang="en-US" sz="3200" dirty="0" err="1" smtClean="0"/>
              <a:t>Pelisserro</a:t>
            </a:r>
            <a:r>
              <a:rPr lang="en-US" sz="3200" dirty="0" smtClean="0"/>
              <a:t>, </a:t>
            </a:r>
            <a:r>
              <a:rPr lang="en-US" sz="3200" dirty="0"/>
              <a:t>GVP Head of School </a:t>
            </a:r>
            <a:r>
              <a:rPr lang="en-US" sz="3200" dirty="0" smtClean="0">
                <a:hlinkClick r:id="rId4"/>
              </a:rPr>
              <a:t>amypelissero@globalvillageproject.org</a:t>
            </a:r>
            <a:r>
              <a:rPr lang="en-US" sz="3200" dirty="0" smtClean="0"/>
              <a:t> </a:t>
            </a:r>
            <a:br>
              <a:rPr lang="en-US" sz="3200" dirty="0" smtClean="0"/>
            </a:br>
            <a:r>
              <a:rPr lang="en-US" sz="3200" dirty="0" smtClean="0"/>
              <a:t>GVP</a:t>
            </a:r>
            <a:r>
              <a:rPr lang="en-US" sz="3200" dirty="0"/>
              <a:t>: </a:t>
            </a:r>
            <a:r>
              <a:rPr lang="en-US" sz="3200" dirty="0">
                <a:hlinkClick r:id="rId5"/>
              </a:rPr>
              <a:t>www.globalvillageproject.org</a:t>
            </a:r>
            <a:endParaRPr lang="en-US" sz="3200" dirty="0"/>
          </a:p>
          <a:p>
            <a:pPr lvl="1"/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5" name="Picture 4" descr="IMG_0068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181600" y="33434"/>
            <a:ext cx="3962400" cy="258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60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hades of Blue">
  <a:themeElements>
    <a:clrScheme name="Custom 1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F69D1A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Shades of Blue.potx</Template>
  <TotalTime>0</TotalTime>
  <Words>894</Words>
  <Application>Microsoft Macintosh PowerPoint</Application>
  <PresentationFormat>On-screen Show (16:9)</PresentationFormat>
  <Paragraphs>250</Paragraphs>
  <Slides>46</Slides>
  <Notes>16</Notes>
  <HiddenSlides>4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Shades of Blue</vt:lpstr>
      <vt:lpstr>Best Practices, School-wide  and Classroom, for Newcomer Inclusion</vt:lpstr>
      <vt:lpstr>Mary Lou McCloskey: A brief Introduction</vt:lpstr>
      <vt:lpstr>Mary Lou McCloskey: A brief Introduction</vt:lpstr>
      <vt:lpstr>Amy Pelissero – A Brief Introduction</vt:lpstr>
      <vt:lpstr>The Global Village Project: An Introduction</vt:lpstr>
      <vt:lpstr>Our Goals Today</vt:lpstr>
      <vt:lpstr>Success Story: Meh Sod (Karen from Burma)</vt:lpstr>
      <vt:lpstr> Four big questions:</vt:lpstr>
      <vt:lpstr>1. Who are our learners?</vt:lpstr>
      <vt:lpstr>About the learners  in Greece</vt:lpstr>
      <vt:lpstr>About our Learners in  the  US; Georgia</vt:lpstr>
      <vt:lpstr>All of Our  Learners</vt:lpstr>
      <vt:lpstr>2. What Do Our Learners Need? </vt:lpstr>
      <vt:lpstr>What do all newcomers need?</vt:lpstr>
      <vt:lpstr>Making Learners feel Welcome and Safe</vt:lpstr>
      <vt:lpstr>Attention to Culture: New Culture of School</vt:lpstr>
      <vt:lpstr>Attention to Culture:  Cultural Riches Students Bring</vt:lpstr>
      <vt:lpstr>Attention to Likely History of Trauma</vt:lpstr>
      <vt:lpstr>Ways we address trauma at GVP and DISC</vt:lpstr>
      <vt:lpstr>3. How can we best provide quality  language instruction  for newcomers?</vt:lpstr>
      <vt:lpstr>Models for Teaching  Newcomers</vt:lpstr>
      <vt:lpstr>Models for Teaching  Newcomers at GVP</vt:lpstr>
      <vt:lpstr>Our Model at the Global Village Project</vt:lpstr>
      <vt:lpstr>Models at the DeKalb County International Student Center</vt:lpstr>
      <vt:lpstr>Models at other Local public schools in  DeKalb  County, Georgia, </vt:lpstr>
      <vt:lpstr>Instructional Principles</vt:lpstr>
      <vt:lpstr>Strategies for Teaching Newcomers</vt:lpstr>
      <vt:lpstr>PowerPoint Presentation</vt:lpstr>
      <vt:lpstr>Differentiating in the  Multi-level Classroom</vt:lpstr>
      <vt:lpstr>4 Ways to Differentiate Instruction</vt:lpstr>
      <vt:lpstr>4. What additional resources can we employ?</vt:lpstr>
      <vt:lpstr>Integration of the Arts</vt:lpstr>
      <vt:lpstr>Imagine a Circle of Women</vt:lpstr>
      <vt:lpstr>Well-Planned use of Volunteers</vt:lpstr>
      <vt:lpstr>Mentors</vt:lpstr>
      <vt:lpstr>Partnerships </vt:lpstr>
      <vt:lpstr>Online and Published Resources</vt:lpstr>
      <vt:lpstr>Thank you!</vt:lpstr>
      <vt:lpstr> Four big questions:</vt:lpstr>
      <vt:lpstr>We can make a difference: Celebrating Success</vt:lpstr>
      <vt:lpstr>Voices of our Alumnae</vt:lpstr>
      <vt:lpstr>Alumna from Burundi</vt:lpstr>
      <vt:lpstr>Karen Alumna,  from Burma</vt:lpstr>
      <vt:lpstr>Alumna from Afghanistan</vt:lpstr>
      <vt:lpstr>90% of alums in high school or college; succeeding at grade level 18 alumnae in college College scholarships First 2 college graduates in spring of 2018  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2009-09-15T05:38:56Z</dcterms:created>
  <dcterms:modified xsi:type="dcterms:W3CDTF">2019-01-29T17:36:15Z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TC103524721033</vt:lpwstr>
  </property>
</Properties>
</file>