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62" r:id="rId10"/>
    <p:sldId id="264" r:id="rId11"/>
    <p:sldId id="270" r:id="rId12"/>
    <p:sldId id="268" r:id="rId13"/>
    <p:sldId id="269" r:id="rId14"/>
    <p:sldId id="271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/>
    <p:restoredTop sz="96208"/>
  </p:normalViewPr>
  <p:slideViewPr>
    <p:cSldViewPr snapToGrid="0" snapToObjects="1">
      <p:cViewPr varScale="1">
        <p:scale>
          <a:sx n="120" d="100"/>
          <a:sy n="120" d="100"/>
        </p:scale>
        <p:origin x="18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DE342-90AB-489D-86CD-FF56DF99161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DE2392-A7DF-41CB-B772-89C3EAD88C18}">
      <dgm:prSet/>
      <dgm:spPr/>
      <dgm:t>
        <a:bodyPr/>
        <a:lstStyle/>
        <a:p>
          <a:r>
            <a:rPr lang="en-US" dirty="0"/>
            <a:t>Learning is a social activity; we learn best by working closely with more knowledgeable others who support us (provide scaffolding) and gradually release that support (moderate stress, low risk).</a:t>
          </a:r>
        </a:p>
      </dgm:t>
    </dgm:pt>
    <dgm:pt modelId="{F46DA799-A5A3-477C-AA5E-E8E4C2C26310}" type="parTrans" cxnId="{4F0759FB-7D9E-4401-9026-634FDA372A3E}">
      <dgm:prSet/>
      <dgm:spPr/>
      <dgm:t>
        <a:bodyPr/>
        <a:lstStyle/>
        <a:p>
          <a:endParaRPr lang="en-US"/>
        </a:p>
      </dgm:t>
    </dgm:pt>
    <dgm:pt modelId="{63B363A4-048B-4BBA-BBC1-C331F77117A1}" type="sibTrans" cxnId="{4F0759FB-7D9E-4401-9026-634FDA372A3E}">
      <dgm:prSet/>
      <dgm:spPr/>
      <dgm:t>
        <a:bodyPr/>
        <a:lstStyle/>
        <a:p>
          <a:endParaRPr lang="en-US"/>
        </a:p>
      </dgm:t>
    </dgm:pt>
    <dgm:pt modelId="{890FB437-2A0D-442C-9628-984BCB4A78EF}">
      <dgm:prSet/>
      <dgm:spPr/>
      <dgm:t>
        <a:bodyPr/>
        <a:lstStyle/>
        <a:p>
          <a:r>
            <a:rPr lang="en-US"/>
            <a:t>New material must be relevant (connect to information already stored in the brain) and reachable (ZPD).</a:t>
          </a:r>
        </a:p>
      </dgm:t>
    </dgm:pt>
    <dgm:pt modelId="{69098027-AE06-4192-B069-D6E473A4C214}" type="parTrans" cxnId="{37D60A0C-0729-4CA9-A37B-BD7524C56C12}">
      <dgm:prSet/>
      <dgm:spPr/>
      <dgm:t>
        <a:bodyPr/>
        <a:lstStyle/>
        <a:p>
          <a:endParaRPr lang="en-US"/>
        </a:p>
      </dgm:t>
    </dgm:pt>
    <dgm:pt modelId="{11CE48A4-B912-4634-BFA8-7F0A3186692A}" type="sibTrans" cxnId="{37D60A0C-0729-4CA9-A37B-BD7524C56C12}">
      <dgm:prSet/>
      <dgm:spPr/>
      <dgm:t>
        <a:bodyPr/>
        <a:lstStyle/>
        <a:p>
          <a:endParaRPr lang="en-US"/>
        </a:p>
      </dgm:t>
    </dgm:pt>
    <dgm:pt modelId="{62DCB423-CB99-44AE-A407-77822D660B63}">
      <dgm:prSet/>
      <dgm:spPr/>
      <dgm:t>
        <a:bodyPr/>
        <a:lstStyle/>
        <a:p>
          <a:r>
            <a:rPr lang="en-US"/>
            <a:t>Active engagement through multiple modes in learning helps increase connections and increases memory (reading, writing, speaking, singing, seeing, creating, visualizing, moving). </a:t>
          </a:r>
        </a:p>
      </dgm:t>
    </dgm:pt>
    <dgm:pt modelId="{3DAADCEC-6C0A-493C-9118-6C233194B55B}" type="parTrans" cxnId="{C9ABB367-0026-4B30-879F-C4698B305C52}">
      <dgm:prSet/>
      <dgm:spPr/>
      <dgm:t>
        <a:bodyPr/>
        <a:lstStyle/>
        <a:p>
          <a:endParaRPr lang="en-US"/>
        </a:p>
      </dgm:t>
    </dgm:pt>
    <dgm:pt modelId="{FF44F543-D10E-414A-8303-4AB61FE9755D}" type="sibTrans" cxnId="{C9ABB367-0026-4B30-879F-C4698B305C52}">
      <dgm:prSet/>
      <dgm:spPr/>
      <dgm:t>
        <a:bodyPr/>
        <a:lstStyle/>
        <a:p>
          <a:endParaRPr lang="en-US"/>
        </a:p>
      </dgm:t>
    </dgm:pt>
    <dgm:pt modelId="{57B13FDF-82DC-5C43-8E8B-0CE1CFFEA49F}" type="pres">
      <dgm:prSet presAssocID="{01ADE342-90AB-489D-86CD-FF56DF991610}" presName="linear" presStyleCnt="0">
        <dgm:presLayoutVars>
          <dgm:animLvl val="lvl"/>
          <dgm:resizeHandles val="exact"/>
        </dgm:presLayoutVars>
      </dgm:prSet>
      <dgm:spPr/>
    </dgm:pt>
    <dgm:pt modelId="{A572EA61-0618-D64E-AE76-FD7E639E9258}" type="pres">
      <dgm:prSet presAssocID="{47DE2392-A7DF-41CB-B772-89C3EAD88C1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820EB1-E4F6-4743-A367-BAF144BCF7C2}" type="pres">
      <dgm:prSet presAssocID="{63B363A4-048B-4BBA-BBC1-C331F77117A1}" presName="spacer" presStyleCnt="0"/>
      <dgm:spPr/>
    </dgm:pt>
    <dgm:pt modelId="{F80AEC10-5CCE-F348-95BF-463D754E5CD8}" type="pres">
      <dgm:prSet presAssocID="{890FB437-2A0D-442C-9628-984BCB4A78E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7F5C7F1-12B9-5048-A74E-4A590B68C836}" type="pres">
      <dgm:prSet presAssocID="{11CE48A4-B912-4634-BFA8-7F0A3186692A}" presName="spacer" presStyleCnt="0"/>
      <dgm:spPr/>
    </dgm:pt>
    <dgm:pt modelId="{60CD5BEC-54EA-C94A-8225-E84872D96DB6}" type="pres">
      <dgm:prSet presAssocID="{62DCB423-CB99-44AE-A407-77822D660B6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7D60A0C-0729-4CA9-A37B-BD7524C56C12}" srcId="{01ADE342-90AB-489D-86CD-FF56DF991610}" destId="{890FB437-2A0D-442C-9628-984BCB4A78EF}" srcOrd="1" destOrd="0" parTransId="{69098027-AE06-4192-B069-D6E473A4C214}" sibTransId="{11CE48A4-B912-4634-BFA8-7F0A3186692A}"/>
    <dgm:cxn modelId="{CC6A0436-A7AB-C742-8133-0E302A3E3458}" type="presOf" srcId="{01ADE342-90AB-489D-86CD-FF56DF991610}" destId="{57B13FDF-82DC-5C43-8E8B-0CE1CFFEA49F}" srcOrd="0" destOrd="0" presId="urn:microsoft.com/office/officeart/2005/8/layout/vList2"/>
    <dgm:cxn modelId="{C9ABB367-0026-4B30-879F-C4698B305C52}" srcId="{01ADE342-90AB-489D-86CD-FF56DF991610}" destId="{62DCB423-CB99-44AE-A407-77822D660B63}" srcOrd="2" destOrd="0" parTransId="{3DAADCEC-6C0A-493C-9118-6C233194B55B}" sibTransId="{FF44F543-D10E-414A-8303-4AB61FE9755D}"/>
    <dgm:cxn modelId="{E13D016D-B257-6043-8CD2-E75AB84A36AE}" type="presOf" srcId="{62DCB423-CB99-44AE-A407-77822D660B63}" destId="{60CD5BEC-54EA-C94A-8225-E84872D96DB6}" srcOrd="0" destOrd="0" presId="urn:microsoft.com/office/officeart/2005/8/layout/vList2"/>
    <dgm:cxn modelId="{A756A975-CB8C-004F-914D-D517888A8C3C}" type="presOf" srcId="{890FB437-2A0D-442C-9628-984BCB4A78EF}" destId="{F80AEC10-5CCE-F348-95BF-463D754E5CD8}" srcOrd="0" destOrd="0" presId="urn:microsoft.com/office/officeart/2005/8/layout/vList2"/>
    <dgm:cxn modelId="{9FD2F684-766E-1D4A-9E73-F70154F0801B}" type="presOf" srcId="{47DE2392-A7DF-41CB-B772-89C3EAD88C18}" destId="{A572EA61-0618-D64E-AE76-FD7E639E9258}" srcOrd="0" destOrd="0" presId="urn:microsoft.com/office/officeart/2005/8/layout/vList2"/>
    <dgm:cxn modelId="{4F0759FB-7D9E-4401-9026-634FDA372A3E}" srcId="{01ADE342-90AB-489D-86CD-FF56DF991610}" destId="{47DE2392-A7DF-41CB-B772-89C3EAD88C18}" srcOrd="0" destOrd="0" parTransId="{F46DA799-A5A3-477C-AA5E-E8E4C2C26310}" sibTransId="{63B363A4-048B-4BBA-BBC1-C331F77117A1}"/>
    <dgm:cxn modelId="{45B63B4A-A010-0F49-B185-B9B8EBEA4BEF}" type="presParOf" srcId="{57B13FDF-82DC-5C43-8E8B-0CE1CFFEA49F}" destId="{A572EA61-0618-D64E-AE76-FD7E639E9258}" srcOrd="0" destOrd="0" presId="urn:microsoft.com/office/officeart/2005/8/layout/vList2"/>
    <dgm:cxn modelId="{273F8C39-B8CC-864B-BA70-353DE5F8BDBA}" type="presParOf" srcId="{57B13FDF-82DC-5C43-8E8B-0CE1CFFEA49F}" destId="{2A820EB1-E4F6-4743-A367-BAF144BCF7C2}" srcOrd="1" destOrd="0" presId="urn:microsoft.com/office/officeart/2005/8/layout/vList2"/>
    <dgm:cxn modelId="{A4F765A8-96D0-6C4E-A42C-876FE2819AF4}" type="presParOf" srcId="{57B13FDF-82DC-5C43-8E8B-0CE1CFFEA49F}" destId="{F80AEC10-5CCE-F348-95BF-463D754E5CD8}" srcOrd="2" destOrd="0" presId="urn:microsoft.com/office/officeart/2005/8/layout/vList2"/>
    <dgm:cxn modelId="{05570FEC-0558-6D45-BECF-C3BCD67EE842}" type="presParOf" srcId="{57B13FDF-82DC-5C43-8E8B-0CE1CFFEA49F}" destId="{37F5C7F1-12B9-5048-A74E-4A590B68C836}" srcOrd="3" destOrd="0" presId="urn:microsoft.com/office/officeart/2005/8/layout/vList2"/>
    <dgm:cxn modelId="{C2A7E128-92F0-A04B-B967-8690B1BB1CB5}" type="presParOf" srcId="{57B13FDF-82DC-5C43-8E8B-0CE1CFFEA49F}" destId="{60CD5BEC-54EA-C94A-8225-E84872D96DB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2EA61-0618-D64E-AE76-FD7E639E9258}">
      <dsp:nvSpPr>
        <dsp:cNvPr id="0" name=""/>
        <dsp:cNvSpPr/>
      </dsp:nvSpPr>
      <dsp:spPr>
        <a:xfrm>
          <a:off x="0" y="52737"/>
          <a:ext cx="9720262" cy="12577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Learning is a social activity; we learn best by working closely with more knowledgeable others who support us (provide scaffolding) and gradually release that support (moderate stress, low risk).</a:t>
          </a:r>
        </a:p>
      </dsp:txBody>
      <dsp:txXfrm>
        <a:off x="61398" y="114135"/>
        <a:ext cx="9597466" cy="1134954"/>
      </dsp:txXfrm>
    </dsp:sp>
    <dsp:sp modelId="{F80AEC10-5CCE-F348-95BF-463D754E5CD8}">
      <dsp:nvSpPr>
        <dsp:cNvPr id="0" name=""/>
        <dsp:cNvSpPr/>
      </dsp:nvSpPr>
      <dsp:spPr>
        <a:xfrm>
          <a:off x="0" y="1382487"/>
          <a:ext cx="9720262" cy="12577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New material must be relevant (connect to information already stored in the brain) and reachable (ZPD).</a:t>
          </a:r>
        </a:p>
      </dsp:txBody>
      <dsp:txXfrm>
        <a:off x="61398" y="1443885"/>
        <a:ext cx="9597466" cy="1134954"/>
      </dsp:txXfrm>
    </dsp:sp>
    <dsp:sp modelId="{60CD5BEC-54EA-C94A-8225-E84872D96DB6}">
      <dsp:nvSpPr>
        <dsp:cNvPr id="0" name=""/>
        <dsp:cNvSpPr/>
      </dsp:nvSpPr>
      <dsp:spPr>
        <a:xfrm>
          <a:off x="0" y="2712237"/>
          <a:ext cx="9720262" cy="12577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Active engagement through multiple modes in learning helps increase connections and increases memory (reading, writing, speaking, singing, seeing, creating, visualizing, moving). </a:t>
          </a:r>
        </a:p>
      </dsp:txBody>
      <dsp:txXfrm>
        <a:off x="61398" y="2773635"/>
        <a:ext cx="9597466" cy="1134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21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13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26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39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476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32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93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74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040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4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2/10/21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413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2/10/21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873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teracyideas.com/how-to-teach-phonics" TargetMode="External"/><Relationship Id="rId3" Type="http://schemas.openxmlformats.org/officeDocument/2006/relationships/hyperlink" Target="https://www.edutopia.org/article/6-elementary-reading-strategies-really-work" TargetMode="External"/><Relationship Id="rId7" Type="http://schemas.openxmlformats.org/officeDocument/2006/relationships/hyperlink" Target="https://us.letterland.com/letter-sounds" TargetMode="External"/><Relationship Id="rId2" Type="http://schemas.openxmlformats.org/officeDocument/2006/relationships/hyperlink" Target="http://www.readwritethink.org/professional-development/strategy-guides/teacher-read-aloud-that-30799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adinga-z.com/tutoring-mentoring-packs/" TargetMode="External"/><Relationship Id="rId5" Type="http://schemas.openxmlformats.org/officeDocument/2006/relationships/hyperlink" Target="https://www2.ed.gov/teachers/how/read/tutors.html" TargetMode="External"/><Relationship Id="rId4" Type="http://schemas.openxmlformats.org/officeDocument/2006/relationships/hyperlink" Target="https://www.readingrockets.org/article/tutoring-strategies-primary-grades" TargetMode="External"/><Relationship Id="rId9" Type="http://schemas.openxmlformats.org/officeDocument/2006/relationships/hyperlink" Target="https://www.readingrockets.org/teaching/reading-basics/phonic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A8D1D-7306-9D45-AAC5-5F541F54C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>
            <a:normAutofit/>
          </a:bodyPr>
          <a:lstStyle/>
          <a:p>
            <a:r>
              <a:rPr lang="en-US"/>
              <a:t>Texts &amp; Talk: Tutoring in trying times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4D07C8-58F6-0F42-85B6-62CB81D151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>
            <a:normAutofit/>
          </a:bodyPr>
          <a:lstStyle/>
          <a:p>
            <a:r>
              <a:rPr lang="en-US"/>
              <a:t>Dr. Amy </a:t>
            </a:r>
          </a:p>
          <a:p>
            <a:r>
              <a:rPr lang="en-US"/>
              <a:t>February 11, 2021</a:t>
            </a:r>
          </a:p>
        </p:txBody>
      </p:sp>
      <p:pic>
        <p:nvPicPr>
          <p:cNvPr id="5" name="Picture 4" descr="Neat empty education desk">
            <a:extLst>
              <a:ext uri="{FF2B5EF4-FFF2-40B4-BE49-F238E27FC236}">
                <a16:creationId xmlns:a16="http://schemas.microsoft.com/office/drawing/2014/main" id="{2D7E39A4-A043-48BB-85E1-1D6997574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502" b="7319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91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80BE9B-2849-495A-AB0E-E80D71B3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9936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5830C1-ED8B-BC4C-86BB-4AFA99F6A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39" y="640080"/>
            <a:ext cx="3429855" cy="5613236"/>
          </a:xfrm>
        </p:spPr>
        <p:txBody>
          <a:bodyPr anchor="ctr">
            <a:normAutofit/>
          </a:bodyPr>
          <a:lstStyle/>
          <a:p>
            <a:r>
              <a:rPr lang="en-US" sz="4600">
                <a:solidFill>
                  <a:srgbClr val="FFFFFF"/>
                </a:solidFill>
              </a:rPr>
              <a:t>Introductions: Context &amp; Connections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DA25D-741C-3D4F-948F-EFB62921D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171" y="350874"/>
            <a:ext cx="7633785" cy="63370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/>
              <a:t>My experiences: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Mom to 2 high school girls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Certified English teacher for 25+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Refugee Literacy Tutor/Volunteer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Teacher &amp; Head of School at GVP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GVP mentor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Ph.D. in Teaching &amp; Learning for Language and Literacy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My hopes and intentions for today: </a:t>
            </a:r>
          </a:p>
          <a:p>
            <a:pPr marL="0" indent="0">
              <a:buNone/>
            </a:pPr>
            <a:r>
              <a:rPr lang="en-US" sz="2000" dirty="0"/>
              <a:t>To inform and inspire</a:t>
            </a:r>
          </a:p>
          <a:p>
            <a:pPr marL="0" indent="0">
              <a:buNone/>
            </a:pPr>
            <a:r>
              <a:rPr lang="en-US" sz="2000" dirty="0"/>
              <a:t>To discuss: </a:t>
            </a:r>
          </a:p>
          <a:p>
            <a:pPr lvl="2"/>
            <a:r>
              <a:rPr lang="en-US" sz="2000" dirty="0"/>
              <a:t>What we are doing? Aims for online tutors </a:t>
            </a:r>
          </a:p>
          <a:p>
            <a:pPr lvl="2"/>
            <a:r>
              <a:rPr lang="en-US" sz="2000" dirty="0"/>
              <a:t>Why we are doing it? What research tell us </a:t>
            </a:r>
          </a:p>
          <a:p>
            <a:pPr lvl="2"/>
            <a:r>
              <a:rPr lang="en-US" sz="2000" dirty="0"/>
              <a:t>How we do it using texts and talk? Share critical practices in reading instruction</a:t>
            </a:r>
          </a:p>
          <a:p>
            <a:pPr marL="0" indent="0">
              <a:buNone/>
            </a:pPr>
            <a:r>
              <a:rPr lang="en-US" sz="2000" dirty="0"/>
              <a:t>To take questions and share in conversation</a:t>
            </a:r>
          </a:p>
          <a:p>
            <a:pPr marL="0" indent="0">
              <a:buNone/>
            </a:pPr>
            <a:r>
              <a:rPr lang="en-US" sz="3000" dirty="0">
                <a:latin typeface="+mj-lt"/>
              </a:rPr>
              <a:t>WHAT ARE YOUR HOPES &amp; INTENTIONS?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600" dirty="0"/>
          </a:p>
        </p:txBody>
      </p:sp>
      <p:pic>
        <p:nvPicPr>
          <p:cNvPr id="11" name="Picture 10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AB869FA8-394A-2C4B-9B5C-E8127D0792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79" r="23717" b="4"/>
          <a:stretch/>
        </p:blipFill>
        <p:spPr>
          <a:xfrm>
            <a:off x="9608457" y="55679"/>
            <a:ext cx="2263499" cy="247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06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9B5FAB-AE37-B74C-924C-53369AD68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02412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WHAT ARE OUR AIMS? WHAT ARE WE DOING?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7DB712-AA03-DF43-B63C-A23CEE4DA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2" y="804333"/>
            <a:ext cx="6147169" cy="5249334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Avenir Next" panose="020B0503020202020204" pitchFamily="34" charset="0"/>
              </a:rPr>
              <a:t>Tutor--</a:t>
            </a:r>
            <a:r>
              <a:rPr lang="en-US" dirty="0">
                <a:latin typeface="Avenir Next" panose="020B0503020202020204" pitchFamily="34" charset="0"/>
              </a:rPr>
              <a:t>from Old French/Latin - to guard or watch over; a person charged with the instruction and guidance of another</a:t>
            </a:r>
          </a:p>
          <a:p>
            <a:pPr marL="0" indent="0">
              <a:buNone/>
            </a:pPr>
            <a:endParaRPr lang="en-US" dirty="0">
              <a:latin typeface="Avenir Next" panose="020B0503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venir Next" panose="020B0503020202020204" pitchFamily="34" charset="0"/>
              </a:rPr>
              <a:t>A good tutor: </a:t>
            </a:r>
          </a:p>
          <a:p>
            <a:pPr marL="0" indent="0">
              <a:buNone/>
            </a:pPr>
            <a:endParaRPr lang="en-US" b="1" dirty="0">
              <a:latin typeface="Avenir Next" panose="020B0503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Provides a safe space for learning and questions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Creates connections and bonds; forms relationships as foundation for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Makes learning meaningful and relevant to the lives of students; centers on students and shows concern (advocacy)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" panose="020B0503020202020204" pitchFamily="34" charset="0"/>
              </a:rPr>
              <a:t>Supports and stretches students in learning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43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F69AE-49C3-DD41-8247-116F990A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WHY ARE WE DOING THESE THINGS?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4640C-0CE1-6346-9FD8-60D74AFD3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544" y="2286000"/>
            <a:ext cx="8378456" cy="4023360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+mj-lt"/>
              </a:rPr>
              <a:t>We want to make a difference in the lives and learning of our students. 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dirty="0"/>
              <a:t>So, we need to know what the research shows and tells us about learning: </a:t>
            </a:r>
          </a:p>
          <a:p>
            <a:pPr marL="0" indent="0">
              <a:buNone/>
            </a:pPr>
            <a:r>
              <a:rPr lang="en-US" b="1" dirty="0"/>
              <a:t>Positive relationships </a:t>
            </a:r>
            <a:r>
              <a:rPr lang="en-US" dirty="0"/>
              <a:t>(especially with teachers) are the number one factor in student success time and time again in study after study.</a:t>
            </a:r>
          </a:p>
          <a:p>
            <a:pPr marL="0" indent="0">
              <a:buNone/>
            </a:pPr>
            <a:r>
              <a:rPr lang="en-US" dirty="0"/>
              <a:t>Students experiencing trauma or who feel disconnected and defeated will be less likely to engage in meaningful learning; our flight or fight responses (high stress) keep us from full engagement and understanding.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98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93D3A-CECA-2C4E-A5FD-9A008109E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WHAT else DOES RESEARCH TELL US?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CA30CE-4E18-4CF3-8D5E-F38B8F8FC0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620028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522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533D-613C-5544-BB6B-38C9A73E4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/>
              <a:t>WHY FOCUS ON READING?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9873A-C0F6-9646-877A-7D5951D9D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180" y="2084832"/>
            <a:ext cx="8559219" cy="4224528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Reading is fundamentally tied to learning today. Being a good reader is required in all subject areas and in almost all aspects of modern life.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Increasingly, new research across many countries is showing that the best predictor of future education achievement and life success is reading ability.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Good readers have higher self-esteem, are more confident, and are more capable learners.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Reading to and with students has been shown to increase vocabulary, meaning making, and language fluency.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Reading creates connections and opens doors to deeper comprehension, critical thinking, conversations, relationship building, and mutual learning.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Reading can be an excellent catalyst for imagination and creative engagement in multiple modes. Helps students become empowered creators, writers, artists, and learners. </a:t>
            </a:r>
          </a:p>
        </p:txBody>
      </p:sp>
      <p:sp>
        <p:nvSpPr>
          <p:cNvPr id="21" name="Rectangle 14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7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lasses on top of a book">
            <a:extLst>
              <a:ext uri="{FF2B5EF4-FFF2-40B4-BE49-F238E27FC236}">
                <a16:creationId xmlns:a16="http://schemas.microsoft.com/office/drawing/2014/main" id="{AF8E1A4D-D78A-4919-9CB2-285BC9FF40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324" r="9091" b="749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D9FB75-5E1A-4AE8-99C7-1089F2031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5E66D-841C-F84F-966B-9D93F2E64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HOW DO WE DO IT?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CRITICAL PRACTICES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BD3C60-BA10-42C4-9F11-282AEE6A2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D2BF682-F9E3-6444-8869-3FD9E77F1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1. </a:t>
            </a:r>
            <a:r>
              <a:rPr lang="en-US" sz="1900" b="1">
                <a:solidFill>
                  <a:srgbClr val="000000"/>
                </a:solidFill>
                <a:latin typeface="Avenir Next" panose="020B0503020202020204" pitchFamily="34" charset="0"/>
              </a:rPr>
              <a:t>Get to know your students. </a:t>
            </a:r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Spend time just talking with them about their days, their interests, their struggles and accomplishments in school. </a:t>
            </a:r>
          </a:p>
          <a:p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2. </a:t>
            </a:r>
            <a:r>
              <a:rPr lang="en-US" sz="1900" b="1">
                <a:solidFill>
                  <a:srgbClr val="000000"/>
                </a:solidFill>
                <a:latin typeface="Avenir Next" panose="020B0503020202020204" pitchFamily="34" charset="0"/>
              </a:rPr>
              <a:t>Read together. </a:t>
            </a:r>
          </a:p>
          <a:p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3. </a:t>
            </a:r>
            <a:r>
              <a:rPr lang="en-US" sz="1900" b="1">
                <a:solidFill>
                  <a:srgbClr val="000000"/>
                </a:solidFill>
                <a:latin typeface="Avenir Next" panose="020B0503020202020204" pitchFamily="34" charset="0"/>
              </a:rPr>
              <a:t>Help students understand and make meaning from what they read</a:t>
            </a:r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. </a:t>
            </a:r>
          </a:p>
          <a:p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4. </a:t>
            </a:r>
            <a:r>
              <a:rPr lang="en-US" sz="1900" b="1">
                <a:solidFill>
                  <a:srgbClr val="000000"/>
                </a:solidFill>
                <a:latin typeface="Avenir Next" panose="020B0503020202020204" pitchFamily="34" charset="0"/>
              </a:rPr>
              <a:t>Talk about what you read</a:t>
            </a:r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. </a:t>
            </a:r>
            <a:r>
              <a:rPr lang="en-US" sz="1900" b="1">
                <a:solidFill>
                  <a:srgbClr val="000000"/>
                </a:solidFill>
                <a:latin typeface="Avenir Next" panose="020B0503020202020204" pitchFamily="34" charset="0"/>
              </a:rPr>
              <a:t>Ask questions </a:t>
            </a:r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and encourage students to go deeper and connect what is read to their lives and to what they already know. </a:t>
            </a:r>
          </a:p>
          <a:p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5. </a:t>
            </a:r>
            <a:r>
              <a:rPr lang="en-US" sz="1900" b="1">
                <a:solidFill>
                  <a:srgbClr val="000000"/>
                </a:solidFill>
                <a:latin typeface="Avenir Next" panose="020B0503020202020204" pitchFamily="34" charset="0"/>
              </a:rPr>
              <a:t>Give students strategies </a:t>
            </a:r>
            <a:r>
              <a:rPr lang="en-US" sz="1900">
                <a:solidFill>
                  <a:srgbClr val="000000"/>
                </a:solidFill>
                <a:latin typeface="Avenir Next" panose="020B0503020202020204" pitchFamily="34" charset="0"/>
              </a:rPr>
              <a:t>for understanding unknown words and making sense out of what they read on their own. </a:t>
            </a:r>
          </a:p>
        </p:txBody>
      </p:sp>
    </p:spTree>
    <p:extLst>
      <p:ext uri="{BB962C8B-B14F-4D97-AF65-F5344CB8AC3E}">
        <p14:creationId xmlns:p14="http://schemas.microsoft.com/office/powerpoint/2010/main" val="4278630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7FDA39-3E59-AB4F-8D1A-ED2B67174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tutors read aloud?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A6D4B7-0CFA-B644-9666-DB24D6830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2229" y="1814287"/>
            <a:ext cx="5546779" cy="474617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Provides an opportunity for students to hear a text read fluently; model of fluent reading and oral phrasing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Allows students to listen at a higher level than if reading on their own and decreases their stress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Teaches words in context, not in isolation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Increases student access to more sophisticated vocabulary, ideas, and language patterns</a:t>
            </a:r>
            <a:endParaRPr lang="en-US" sz="2400" b="1" dirty="0">
              <a:latin typeface="Avenir Next" panose="020B0503020202020204" pitchFamily="34" charset="0"/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052CCE-EA2B-FE40-97A0-E539FC98B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0" y="1814287"/>
            <a:ext cx="5709194" cy="449507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Provides opportunities for authentic talk and builds rapport between tutor and student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Facilitates interest in books and a desire to be a reader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Demonstrates the relationship between print and meaning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Increases comprehension and builds connections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</a:rPr>
              <a:t>Invites students to make predictions and inferences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982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5BB5B-4709-964C-89C4-91A62CFA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HOW do WE help students become better readers?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FDEE3-D341-C049-AE4E-431BBC01E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810" y="2254102"/>
            <a:ext cx="8255590" cy="40552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dirty="0"/>
              <a:t>1. </a:t>
            </a:r>
            <a:r>
              <a:rPr lang="en-US" sz="1800" b="1" dirty="0"/>
              <a:t>Read together and out loud</a:t>
            </a:r>
            <a:r>
              <a:rPr lang="en-US" sz="1800" dirty="0"/>
              <a:t>. Choose books that are at or just above the student’s level. </a:t>
            </a:r>
          </a:p>
          <a:p>
            <a:pPr marL="0" indent="0">
              <a:buNone/>
            </a:pPr>
            <a:r>
              <a:rPr lang="en-US" sz="1800" dirty="0"/>
              <a:t>2. </a:t>
            </a:r>
            <a:r>
              <a:rPr lang="en-US" sz="1800" b="1" dirty="0"/>
              <a:t>Model </a:t>
            </a:r>
            <a:r>
              <a:rPr lang="en-US" sz="1800" dirty="0"/>
              <a:t>your own thinking and meaning making for students. </a:t>
            </a:r>
          </a:p>
          <a:p>
            <a:pPr marL="0" indent="0">
              <a:buNone/>
            </a:pPr>
            <a:r>
              <a:rPr lang="en-US" sz="1800" dirty="0"/>
              <a:t>3. </a:t>
            </a:r>
            <a:r>
              <a:rPr lang="en-US" sz="1800" b="1" dirty="0"/>
              <a:t>Help students learn to be better decoders. </a:t>
            </a:r>
          </a:p>
          <a:p>
            <a:pPr marL="0" indent="0">
              <a:buNone/>
            </a:pPr>
            <a:r>
              <a:rPr lang="en-US" sz="1800" dirty="0"/>
              <a:t>	Tell them and show them (using technology) what new words mean. </a:t>
            </a:r>
          </a:p>
          <a:p>
            <a:pPr marL="0" indent="0">
              <a:buNone/>
            </a:pPr>
            <a:r>
              <a:rPr lang="en-US" sz="1800" dirty="0"/>
              <a:t>	Teach them about the sounds that English letters make. </a:t>
            </a:r>
          </a:p>
          <a:p>
            <a:pPr marL="0" indent="0">
              <a:buNone/>
            </a:pPr>
            <a:r>
              <a:rPr lang="en-US" sz="1800" dirty="0"/>
              <a:t>	Teach them to recognize simple sight words. These can be memorized. </a:t>
            </a:r>
          </a:p>
          <a:p>
            <a:pPr marL="0" indent="0">
              <a:buNone/>
            </a:pPr>
            <a:r>
              <a:rPr lang="en-US" sz="1800" dirty="0"/>
              <a:t>	Show them how to use cues in the books to help them understand (such as 	pictures).</a:t>
            </a:r>
          </a:p>
          <a:p>
            <a:pPr marL="0" indent="0">
              <a:buNone/>
            </a:pPr>
            <a:r>
              <a:rPr lang="en-US" sz="1800" dirty="0"/>
              <a:t>4. Engage in </a:t>
            </a:r>
            <a:r>
              <a:rPr lang="en-US" sz="1800" b="1" dirty="0"/>
              <a:t>meaningful conversations </a:t>
            </a:r>
            <a:r>
              <a:rPr lang="en-US" sz="1800" dirty="0"/>
              <a:t>around texts. 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02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785BF-35CC-8142-89DF-25C93C1AE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02412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Reading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ABC03-CA46-6540-8B95-D8D2991B6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2" y="174171"/>
            <a:ext cx="6147169" cy="6458858"/>
          </a:xfrm>
        </p:spPr>
        <p:txBody>
          <a:bodyPr anchor="ctr">
            <a:normAutofit/>
          </a:bodyPr>
          <a:lstStyle/>
          <a:p>
            <a:r>
              <a:rPr lang="en-US" sz="1800" dirty="0"/>
              <a:t>1. </a:t>
            </a:r>
            <a:r>
              <a:rPr lang="en-US" sz="1800" b="1" dirty="0"/>
              <a:t>Choose the right books: </a:t>
            </a:r>
          </a:p>
          <a:p>
            <a:pPr lvl="1"/>
            <a:r>
              <a:rPr lang="en-US" b="1" dirty="0"/>
              <a:t>5 finger book test</a:t>
            </a:r>
            <a:r>
              <a:rPr lang="en-US" dirty="0"/>
              <a:t>: You can teach students that if there are 5 words on one page of text that they cannot read or decode, then they need to find a book at a lower level. </a:t>
            </a:r>
          </a:p>
          <a:p>
            <a:pPr lvl="1"/>
            <a:r>
              <a:rPr lang="en-US" dirty="0"/>
              <a:t>Look at vocabulary load, themes, representation of cultural diversity and student interest.</a:t>
            </a:r>
          </a:p>
          <a:p>
            <a:r>
              <a:rPr lang="en-US" sz="1800" dirty="0"/>
              <a:t>2. </a:t>
            </a:r>
            <a:r>
              <a:rPr lang="en-US" sz="1800" b="1" dirty="0"/>
              <a:t>Review the text ahead of time </a:t>
            </a:r>
            <a:r>
              <a:rPr lang="en-US" sz="1800" dirty="0"/>
              <a:t>(if possible) and introduce </a:t>
            </a:r>
            <a:r>
              <a:rPr lang="en-US" sz="1800" b="1" dirty="0"/>
              <a:t>pre-reading strategies</a:t>
            </a:r>
            <a:r>
              <a:rPr lang="en-US" sz="1800" dirty="0"/>
              <a:t>: look at cover, do a book walk through the pages, makes guesses about what the book is about, discuss any repeating words or important new vocabulary words, etc. </a:t>
            </a:r>
          </a:p>
          <a:p>
            <a:r>
              <a:rPr lang="en-US" sz="1800" dirty="0"/>
              <a:t>3. </a:t>
            </a:r>
            <a:r>
              <a:rPr lang="en-US" sz="1800" b="1" dirty="0"/>
              <a:t>Read together and out loud</a:t>
            </a:r>
            <a:r>
              <a:rPr lang="en-US" sz="1800" dirty="0"/>
              <a:t>. Options: Echo reading, duet/paired reading, turn-taking</a:t>
            </a:r>
          </a:p>
          <a:p>
            <a:r>
              <a:rPr lang="en-US" sz="1800" b="1" dirty="0"/>
              <a:t>4. Model and teach decoding strategies</a:t>
            </a:r>
            <a:r>
              <a:rPr lang="en-US" sz="1800" dirty="0"/>
              <a:t>: Recognize common sights words by memory; relate sounds to letters; focus on meaning by looking at context cues and clues; use a text highlighter or finger to point to text/words while reading</a:t>
            </a:r>
          </a:p>
          <a:p>
            <a:r>
              <a:rPr lang="en-US" sz="1800" dirty="0"/>
              <a:t>5. </a:t>
            </a:r>
            <a:r>
              <a:rPr lang="en-US" sz="1800" b="1" dirty="0"/>
              <a:t>Teach phonics strategies: </a:t>
            </a:r>
            <a:r>
              <a:rPr lang="en-US" sz="1800" dirty="0"/>
              <a:t>Tap/clap out syllables; recognize rhymes and learn rhyming word families (-an, -at, -op, etc.); learn letter-sound connections </a:t>
            </a:r>
          </a:p>
          <a:p>
            <a:pPr lvl="0"/>
            <a:r>
              <a:rPr lang="en-US" sz="1800" dirty="0"/>
              <a:t>4. Notice and </a:t>
            </a:r>
            <a:r>
              <a:rPr lang="en-US" sz="1800" b="1" dirty="0"/>
              <a:t>make opportunities for student participation</a:t>
            </a:r>
            <a:r>
              <a:rPr lang="en-US" sz="1800" dirty="0"/>
              <a:t>, engagement, questions, and discussion. </a:t>
            </a: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013317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3C8CA-ACE2-C547-92BE-C7C6E6905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Reading comprehension questions (a start)</a:t>
            </a:r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724F0047-DB2D-43DF-A0CF-E172584B8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475" y="2540001"/>
            <a:ext cx="2489199" cy="248919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9FD7D-6919-C34F-A686-BA176E3C5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1786" y="1857829"/>
            <a:ext cx="8229739" cy="4702628"/>
          </a:xfrm>
        </p:spPr>
        <p:txBody>
          <a:bodyPr>
            <a:normAutofit/>
          </a:bodyPr>
          <a:lstStyle/>
          <a:p>
            <a:r>
              <a:rPr lang="en-US" sz="1600" b="1" dirty="0"/>
              <a:t>Pre- or Post- reading questions: </a:t>
            </a:r>
          </a:p>
          <a:p>
            <a:r>
              <a:rPr lang="en-US" sz="1600" dirty="0"/>
              <a:t>What do you notice about the text? Is there anything interesting or surprising to you? </a:t>
            </a:r>
          </a:p>
          <a:p>
            <a:r>
              <a:rPr lang="en-US" sz="1600" dirty="0"/>
              <a:t>What do you observe as you look at the following: cover, pictures, bold or italicized vocabulary words, title, headings, subheadings? </a:t>
            </a:r>
          </a:p>
          <a:p>
            <a:r>
              <a:rPr lang="en-US" sz="1600" dirty="0"/>
              <a:t>Why do you think the author wrote this? (to entertain, make you laugh, inform you, teach you a lesson, instruct you on how to do something, etc.) </a:t>
            </a:r>
          </a:p>
          <a:p>
            <a:r>
              <a:rPr lang="en-US" sz="1600" b="1" dirty="0"/>
              <a:t>Post-reading questions: </a:t>
            </a:r>
          </a:p>
          <a:p>
            <a:r>
              <a:rPr lang="en-US" sz="1600" dirty="0"/>
              <a:t>What important details did you find in the reading? Were there any parts (words, pictures, phrases) that stood out to you or caught your attention? </a:t>
            </a:r>
          </a:p>
          <a:p>
            <a:r>
              <a:rPr lang="en-US" sz="1600" dirty="0"/>
              <a:t>What questions did you have while reading? </a:t>
            </a:r>
          </a:p>
          <a:p>
            <a:r>
              <a:rPr lang="en-US" sz="1600" dirty="0"/>
              <a:t>How would you summarize the main point of this using your own words? Or, can you tell me the story as you understand it? </a:t>
            </a:r>
          </a:p>
          <a:p>
            <a:r>
              <a:rPr lang="en-US" sz="1600" dirty="0"/>
              <a:t>Did the reading make you think of anything from your own life? Or, did you see any connections to songs, movies, or other books you have read? </a:t>
            </a:r>
          </a:p>
          <a:p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63920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22C9-0392-3E4F-AB05-A309E55F5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Reading &amp; other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BB8C7-AFB3-3F44-8E44-10732A7D3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58" y="2084831"/>
            <a:ext cx="8374742" cy="43394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/>
              <a:t>Information on Read </a:t>
            </a:r>
            <a:r>
              <a:rPr lang="en-US" sz="1400" dirty="0" err="1"/>
              <a:t>Alouds</a:t>
            </a:r>
            <a:r>
              <a:rPr lang="en-US" sz="1400" dirty="0"/>
              <a:t>: </a:t>
            </a:r>
          </a:p>
          <a:p>
            <a:pPr marL="0" indent="0">
              <a:buNone/>
            </a:pPr>
            <a:r>
              <a:rPr lang="en-US" sz="1400" dirty="0">
                <a:hlinkClick r:id="rId2"/>
              </a:rPr>
              <a:t>http://www.readwritethink.org/professional-development/strategy-guides/teacher-read-aloud-that-30799.html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Reading Strategies: </a:t>
            </a:r>
          </a:p>
          <a:p>
            <a:pPr marL="0" indent="0">
              <a:buNone/>
            </a:pPr>
            <a:r>
              <a:rPr lang="en-US" sz="1400" dirty="0">
                <a:hlinkClick r:id="rId3"/>
              </a:rPr>
              <a:t>https://www.edutopia.org/article/6-elementary-reading-strategies-really-work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Tutoring Strategies &amp; Resources: </a:t>
            </a:r>
          </a:p>
          <a:p>
            <a:pPr marL="0" indent="0">
              <a:buNone/>
            </a:pPr>
            <a:r>
              <a:rPr lang="en-US" sz="1400" dirty="0">
                <a:hlinkClick r:id="rId4"/>
              </a:rPr>
              <a:t>https://www.readingrockets.org/article/tutoring-strategies-primary-grades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5"/>
              </a:rPr>
              <a:t>https://www2.ed.gov/teachers/how/read/tutors.html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6"/>
              </a:rPr>
              <a:t>https://www.readinga-z.com/tutoring-mentoring-packs/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Teaching Phonics: </a:t>
            </a:r>
          </a:p>
          <a:p>
            <a:pPr marL="0" indent="0">
              <a:buNone/>
            </a:pPr>
            <a:r>
              <a:rPr lang="en-US" sz="1400" dirty="0">
                <a:hlinkClick r:id="rId7"/>
              </a:rPr>
              <a:t>https://us.letterland.com/letter-sounds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8"/>
              </a:rPr>
              <a:t>https://www.literacyideas.com/how-to-teach-phonics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9"/>
              </a:rPr>
              <a:t>https://www.readingrockets.org/teaching/reading-basics/phonics</a:t>
            </a:r>
            <a:endParaRPr lang="en-US" sz="14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endParaRPr lang="en-US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56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BA3A21-43E6-6E4B-8727-D71961BC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A few final suggestions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77597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BB526-4CA9-DD4B-BF99-0CDB9D933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330" y="804333"/>
            <a:ext cx="6257721" cy="5654524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Avenir Next" panose="020B0503020202020204" pitchFamily="34" charset="0"/>
              </a:rPr>
              <a:t>Stay focused on the positive. Celebrate the small successes. </a:t>
            </a:r>
          </a:p>
          <a:p>
            <a:r>
              <a:rPr lang="en-US" sz="2000" dirty="0">
                <a:latin typeface="Avenir Next" panose="020B0503020202020204" pitchFamily="34" charset="0"/>
              </a:rPr>
              <a:t>Have fun! </a:t>
            </a:r>
          </a:p>
          <a:p>
            <a:r>
              <a:rPr lang="en-US" sz="2000" dirty="0">
                <a:latin typeface="Avenir Next" panose="020B0503020202020204" pitchFamily="34" charset="0"/>
              </a:rPr>
              <a:t>Encourage and praise as often as possible. </a:t>
            </a:r>
          </a:p>
          <a:p>
            <a:r>
              <a:rPr lang="en-US" sz="2000" dirty="0">
                <a:latin typeface="Avenir Next" panose="020B0503020202020204" pitchFamily="34" charset="0"/>
              </a:rPr>
              <a:t>Be patient. </a:t>
            </a:r>
          </a:p>
          <a:p>
            <a:r>
              <a:rPr lang="en-US" sz="2000" dirty="0">
                <a:latin typeface="Avenir Next" panose="020B0503020202020204" pitchFamily="34" charset="0"/>
              </a:rPr>
              <a:t>Be open to learning, new perspectives, and alternative ideas. Engage students in questions and conversations. </a:t>
            </a:r>
          </a:p>
          <a:p>
            <a:r>
              <a:rPr lang="en-US" sz="2000" dirty="0">
                <a:latin typeface="Avenir Next" panose="020B0503020202020204" pitchFamily="34" charset="0"/>
              </a:rPr>
              <a:t>Encourage students to self-correct and stretch. Help them use strategies to figure things out on their own. Remind them that you are there if they need you. </a:t>
            </a:r>
          </a:p>
          <a:p>
            <a:r>
              <a:rPr lang="en-US" sz="2000" dirty="0">
                <a:latin typeface="Avenir Next" panose="020B0503020202020204" pitchFamily="34" charset="0"/>
              </a:rPr>
              <a:t>Work together with other tutors. Share your stories, successes, and frustrations with other tutors and continue to learn together.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5453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1E7C082-5B81-400A-A1DE-7CA9F26ED8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D54232-CDE1-4B53-B430-AB82206F6B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C0648FB-4388-443C-8D4E-4A9FF033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8D762E-DA8D-419A-BA44-68B93D3D9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36C34A-2B9D-704A-BBCF-DDBB3BA5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977048"/>
            <a:ext cx="9618133" cy="29609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spc="200" dirty="0">
                <a:solidFill>
                  <a:srgbClr val="FFFFFF"/>
                </a:solidFill>
              </a:rPr>
              <a:t>Questions &amp; Conversation</a:t>
            </a:r>
          </a:p>
        </p:txBody>
      </p:sp>
    </p:spTree>
    <p:extLst>
      <p:ext uri="{BB962C8B-B14F-4D97-AF65-F5344CB8AC3E}">
        <p14:creationId xmlns:p14="http://schemas.microsoft.com/office/powerpoint/2010/main" val="1675518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AD926A-6A49-4FAF-A392-4534F4E93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9FF027C-7191-1E46-A795-F6462CDA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/>
              <a:t>Thank you!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424A3-3EEE-C644-9867-4EC6FB9E0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 vert="horz" lIns="45720" tIns="45720" rIns="45720" bIns="45720" rtlCol="0">
            <a:normAutofit/>
          </a:bodyPr>
          <a:lstStyle/>
          <a:p>
            <a:r>
              <a:rPr lang="en-US" dirty="0"/>
              <a:t>Thank you for the time, energy, effort, and care you give to the students you tutor. Thank you for having me here today! I hope this information is helpful and provides you with some information and inspiration as you do a great deal to make a difference in the lives of the people you are serving. </a:t>
            </a:r>
          </a:p>
          <a:p>
            <a:endParaRPr lang="en-US" dirty="0"/>
          </a:p>
          <a:p>
            <a:r>
              <a:rPr lang="en-US"/>
              <a:t>a_pelissero@yahoo.com</a:t>
            </a:r>
            <a:endParaRPr lang="en-US" dirty="0"/>
          </a:p>
        </p:txBody>
      </p:sp>
      <p:pic>
        <p:nvPicPr>
          <p:cNvPr id="5" name="Picture 4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20581D36-CFB7-7343-B431-8D36A0B6D0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55" b="939"/>
          <a:stretch/>
        </p:blipFill>
        <p:spPr>
          <a:xfrm rot="5400000">
            <a:off x="6443132" y="1109133"/>
            <a:ext cx="6858000" cy="463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70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{3F10C30E-A471-344B-96B9-E6EC57FCBA43}tf10001061</Template>
  <TotalTime>303</TotalTime>
  <Words>1583</Words>
  <Application>Microsoft Macintosh PowerPoint</Application>
  <PresentationFormat>Widescreen</PresentationFormat>
  <Paragraphs>124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Avenir Next</vt:lpstr>
      <vt:lpstr>Tw Cen MT</vt:lpstr>
      <vt:lpstr>Tw Cen MT Condensed</vt:lpstr>
      <vt:lpstr>Wingdings 3</vt:lpstr>
      <vt:lpstr>Integral</vt:lpstr>
      <vt:lpstr>Texts &amp; Talk: Tutoring in trying times</vt:lpstr>
      <vt:lpstr>Introductions: Context &amp; Connections</vt:lpstr>
      <vt:lpstr>WHAT ARE OUR AIMS? WHAT ARE WE DOING? </vt:lpstr>
      <vt:lpstr>WHY ARE WE DOING THESE THINGS? </vt:lpstr>
      <vt:lpstr>WHAT else DOES RESEARCH TELL US? </vt:lpstr>
      <vt:lpstr>WHY FOCUS ON READING? </vt:lpstr>
      <vt:lpstr>HOW DO WE DO IT?  CRITICAL PRACTICES </vt:lpstr>
      <vt:lpstr>Why should tutors read aloud? </vt:lpstr>
      <vt:lpstr>HOW do WE help students become better readers? </vt:lpstr>
      <vt:lpstr>Reading Strategies</vt:lpstr>
      <vt:lpstr>Reading comprehension questions (a start)</vt:lpstr>
      <vt:lpstr>Reading &amp; other resources</vt:lpstr>
      <vt:lpstr>A few final suggestions</vt:lpstr>
      <vt:lpstr>Questions &amp; Conversation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Pelissero</dc:creator>
  <cp:lastModifiedBy>Amy Pelissero</cp:lastModifiedBy>
  <cp:revision>34</cp:revision>
  <dcterms:created xsi:type="dcterms:W3CDTF">2021-02-10T14:36:27Z</dcterms:created>
  <dcterms:modified xsi:type="dcterms:W3CDTF">2021-02-10T19:39:49Z</dcterms:modified>
</cp:coreProperties>
</file>