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3" r:id="rId1"/>
  </p:sldMasterIdLst>
  <p:notesMasterIdLst>
    <p:notesMasterId r:id="rId19"/>
  </p:notesMasterIdLst>
  <p:sldIdLst>
    <p:sldId id="256" r:id="rId2"/>
    <p:sldId id="378" r:id="rId3"/>
    <p:sldId id="380" r:id="rId4"/>
    <p:sldId id="371" r:id="rId5"/>
    <p:sldId id="379" r:id="rId6"/>
    <p:sldId id="372" r:id="rId7"/>
    <p:sldId id="381" r:id="rId8"/>
    <p:sldId id="386" r:id="rId9"/>
    <p:sldId id="373" r:id="rId10"/>
    <p:sldId id="382" r:id="rId11"/>
    <p:sldId id="375" r:id="rId12"/>
    <p:sldId id="384" r:id="rId13"/>
    <p:sldId id="383" r:id="rId14"/>
    <p:sldId id="387" r:id="rId15"/>
    <p:sldId id="376" r:id="rId16"/>
    <p:sldId id="377" r:id="rId17"/>
    <p:sldId id="385"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40"/>
    <p:restoredTop sz="96405"/>
  </p:normalViewPr>
  <p:slideViewPr>
    <p:cSldViewPr snapToGrid="0" snapToObjects="1">
      <p:cViewPr>
        <p:scale>
          <a:sx n="138" d="100"/>
          <a:sy n="138" d="100"/>
        </p:scale>
        <p:origin x="-104" y="-3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70583B-FD9C-4233-BD1E-242050B614C3}"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A93473E8-634E-4386-AA08-4E92FF058BA5}">
      <dgm:prSet/>
      <dgm:spPr/>
      <dgm:t>
        <a:bodyPr/>
        <a:lstStyle/>
        <a:p>
          <a:pPr>
            <a:lnSpc>
              <a:spcPct val="100000"/>
            </a:lnSpc>
            <a:defRPr cap="all"/>
          </a:pPr>
          <a:r>
            <a:rPr lang="en-US"/>
            <a:t>Daily Check-ins</a:t>
          </a:r>
        </a:p>
      </dgm:t>
    </dgm:pt>
    <dgm:pt modelId="{0ED24F3E-17AA-4CB7-9CC2-C39E2E5ED10A}" type="parTrans" cxnId="{E808F71C-2440-42F1-A202-0AB5314F19BB}">
      <dgm:prSet/>
      <dgm:spPr/>
      <dgm:t>
        <a:bodyPr/>
        <a:lstStyle/>
        <a:p>
          <a:endParaRPr lang="en-US"/>
        </a:p>
      </dgm:t>
    </dgm:pt>
    <dgm:pt modelId="{FD836E7D-7FC2-4D58-AE5C-0699DF19FC27}" type="sibTrans" cxnId="{E808F71C-2440-42F1-A202-0AB5314F19BB}">
      <dgm:prSet/>
      <dgm:spPr/>
      <dgm:t>
        <a:bodyPr/>
        <a:lstStyle/>
        <a:p>
          <a:endParaRPr lang="en-US"/>
        </a:p>
      </dgm:t>
    </dgm:pt>
    <dgm:pt modelId="{2A20BBBF-CF93-40E2-AC96-3F85B18F5B49}">
      <dgm:prSet/>
      <dgm:spPr/>
      <dgm:t>
        <a:bodyPr/>
        <a:lstStyle/>
        <a:p>
          <a:pPr>
            <a:lnSpc>
              <a:spcPct val="100000"/>
            </a:lnSpc>
            <a:defRPr cap="all"/>
          </a:pPr>
          <a:r>
            <a:rPr lang="en-US"/>
            <a:t>Advisory Groups</a:t>
          </a:r>
        </a:p>
      </dgm:t>
    </dgm:pt>
    <dgm:pt modelId="{AF38BBC6-3CB7-4AC9-BD5D-912EF18BC710}" type="parTrans" cxnId="{73DB0460-7512-4C4D-8FE5-65B0813A5656}">
      <dgm:prSet/>
      <dgm:spPr/>
      <dgm:t>
        <a:bodyPr/>
        <a:lstStyle/>
        <a:p>
          <a:endParaRPr lang="en-US"/>
        </a:p>
      </dgm:t>
    </dgm:pt>
    <dgm:pt modelId="{6C71A6C8-B956-420A-9EF3-5163587C3364}" type="sibTrans" cxnId="{73DB0460-7512-4C4D-8FE5-65B0813A5656}">
      <dgm:prSet/>
      <dgm:spPr/>
      <dgm:t>
        <a:bodyPr/>
        <a:lstStyle/>
        <a:p>
          <a:endParaRPr lang="en-US"/>
        </a:p>
      </dgm:t>
    </dgm:pt>
    <dgm:pt modelId="{07E9471A-1310-497A-A702-A121EFE25B7E}">
      <dgm:prSet/>
      <dgm:spPr/>
      <dgm:t>
        <a:bodyPr/>
        <a:lstStyle/>
        <a:p>
          <a:pPr>
            <a:lnSpc>
              <a:spcPct val="100000"/>
            </a:lnSpc>
            <a:defRPr cap="all"/>
          </a:pPr>
          <a:r>
            <a:rPr lang="en-US"/>
            <a:t>“Break out” or “Time out” box </a:t>
          </a:r>
        </a:p>
      </dgm:t>
    </dgm:pt>
    <dgm:pt modelId="{CBDE2ECA-55FB-4453-88BD-2BC46DB4306C}" type="parTrans" cxnId="{5273276D-6544-4FEC-9689-D4266E09FBB9}">
      <dgm:prSet/>
      <dgm:spPr/>
      <dgm:t>
        <a:bodyPr/>
        <a:lstStyle/>
        <a:p>
          <a:endParaRPr lang="en-US"/>
        </a:p>
      </dgm:t>
    </dgm:pt>
    <dgm:pt modelId="{A488B0FC-F1BC-4608-AD33-3E2762D2D7C0}" type="sibTrans" cxnId="{5273276D-6544-4FEC-9689-D4266E09FBB9}">
      <dgm:prSet/>
      <dgm:spPr/>
      <dgm:t>
        <a:bodyPr/>
        <a:lstStyle/>
        <a:p>
          <a:endParaRPr lang="en-US"/>
        </a:p>
      </dgm:t>
    </dgm:pt>
    <dgm:pt modelId="{6A55C477-E305-4347-A915-0EE67C17F8F7}">
      <dgm:prSet/>
      <dgm:spPr/>
      <dgm:t>
        <a:bodyPr/>
        <a:lstStyle/>
        <a:p>
          <a:pPr>
            <a:lnSpc>
              <a:spcPct val="100000"/>
            </a:lnSpc>
            <a:defRPr cap="all"/>
          </a:pPr>
          <a:r>
            <a:rPr lang="en-US"/>
            <a:t>Reading Corner </a:t>
          </a:r>
        </a:p>
      </dgm:t>
    </dgm:pt>
    <dgm:pt modelId="{4B5CE4DE-73F9-407F-92E1-C4DB4EF7ED53}" type="parTrans" cxnId="{E9907158-4787-4ED3-878A-E79042AFE87F}">
      <dgm:prSet/>
      <dgm:spPr/>
      <dgm:t>
        <a:bodyPr/>
        <a:lstStyle/>
        <a:p>
          <a:endParaRPr lang="en-US"/>
        </a:p>
      </dgm:t>
    </dgm:pt>
    <dgm:pt modelId="{FC6DCA10-EBB7-480D-8B7A-22BEA1071C68}" type="sibTrans" cxnId="{E9907158-4787-4ED3-878A-E79042AFE87F}">
      <dgm:prSet/>
      <dgm:spPr/>
      <dgm:t>
        <a:bodyPr/>
        <a:lstStyle/>
        <a:p>
          <a:endParaRPr lang="en-US"/>
        </a:p>
      </dgm:t>
    </dgm:pt>
    <dgm:pt modelId="{288728A1-01DD-4324-ACE8-F18EE9150D84}">
      <dgm:prSet/>
      <dgm:spPr/>
      <dgm:t>
        <a:bodyPr/>
        <a:lstStyle/>
        <a:p>
          <a:pPr>
            <a:lnSpc>
              <a:spcPct val="100000"/>
            </a:lnSpc>
            <a:defRPr cap="all"/>
          </a:pPr>
          <a:r>
            <a:rPr lang="en-US"/>
            <a:t>Chill out Chair</a:t>
          </a:r>
        </a:p>
      </dgm:t>
    </dgm:pt>
    <dgm:pt modelId="{99F0123F-33E5-4D25-A78F-DAA344D9BFE2}" type="parTrans" cxnId="{D04EF57D-8F07-4D72-B74B-7567C6819DA8}">
      <dgm:prSet/>
      <dgm:spPr/>
      <dgm:t>
        <a:bodyPr/>
        <a:lstStyle/>
        <a:p>
          <a:endParaRPr lang="en-US"/>
        </a:p>
      </dgm:t>
    </dgm:pt>
    <dgm:pt modelId="{20771400-1FFE-4F48-9225-F8391D1BB50A}" type="sibTrans" cxnId="{D04EF57D-8F07-4D72-B74B-7567C6819DA8}">
      <dgm:prSet/>
      <dgm:spPr/>
      <dgm:t>
        <a:bodyPr/>
        <a:lstStyle/>
        <a:p>
          <a:endParaRPr lang="en-US"/>
        </a:p>
      </dgm:t>
    </dgm:pt>
    <dgm:pt modelId="{41BE9D4E-6986-4D9E-8167-80AFE344532E}">
      <dgm:prSet/>
      <dgm:spPr/>
      <dgm:t>
        <a:bodyPr/>
        <a:lstStyle/>
        <a:p>
          <a:pPr>
            <a:lnSpc>
              <a:spcPct val="100000"/>
            </a:lnSpc>
            <a:defRPr cap="all"/>
          </a:pPr>
          <a:r>
            <a:rPr lang="en-US"/>
            <a:t>Circles</a:t>
          </a:r>
        </a:p>
      </dgm:t>
    </dgm:pt>
    <dgm:pt modelId="{6282F95B-2857-40C8-84F3-3358941E5B6E}" type="parTrans" cxnId="{F27A4B14-A9A6-484C-BCB5-602FF14DAC1C}">
      <dgm:prSet/>
      <dgm:spPr/>
      <dgm:t>
        <a:bodyPr/>
        <a:lstStyle/>
        <a:p>
          <a:endParaRPr lang="en-US"/>
        </a:p>
      </dgm:t>
    </dgm:pt>
    <dgm:pt modelId="{FAF67058-F8D1-430C-A68E-CFB11F45F2E7}" type="sibTrans" cxnId="{F27A4B14-A9A6-484C-BCB5-602FF14DAC1C}">
      <dgm:prSet/>
      <dgm:spPr/>
      <dgm:t>
        <a:bodyPr/>
        <a:lstStyle/>
        <a:p>
          <a:endParaRPr lang="en-US"/>
        </a:p>
      </dgm:t>
    </dgm:pt>
    <dgm:pt modelId="{F34E04AA-29BD-435B-920A-CF0607B82ADE}" type="pres">
      <dgm:prSet presAssocID="{5970583B-FD9C-4233-BD1E-242050B614C3}" presName="root" presStyleCnt="0">
        <dgm:presLayoutVars>
          <dgm:dir/>
          <dgm:resizeHandles val="exact"/>
        </dgm:presLayoutVars>
      </dgm:prSet>
      <dgm:spPr/>
    </dgm:pt>
    <dgm:pt modelId="{3D307FD9-3328-4EB5-BFA0-D14A61C1F288}" type="pres">
      <dgm:prSet presAssocID="{A93473E8-634E-4386-AA08-4E92FF058BA5}" presName="compNode" presStyleCnt="0"/>
      <dgm:spPr/>
    </dgm:pt>
    <dgm:pt modelId="{81649570-34D8-4D5E-B644-9D294AFEBF40}" type="pres">
      <dgm:prSet presAssocID="{A93473E8-634E-4386-AA08-4E92FF058BA5}" presName="iconBgRect" presStyleLbl="bgShp" presStyleIdx="0" presStyleCnt="6"/>
      <dgm:spPr>
        <a:prstGeom prst="round2DiagRect">
          <a:avLst>
            <a:gd name="adj1" fmla="val 29727"/>
            <a:gd name="adj2" fmla="val 0"/>
          </a:avLst>
        </a:prstGeom>
      </dgm:spPr>
    </dgm:pt>
    <dgm:pt modelId="{5347C39A-65DE-4178-B820-762B2D984F59}" type="pres">
      <dgm:prSet presAssocID="{A93473E8-634E-4386-AA08-4E92FF058BA5}"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able"/>
        </a:ext>
      </dgm:extLst>
    </dgm:pt>
    <dgm:pt modelId="{B1E9C91E-CDC4-48A2-A71D-7A65E5EA5B66}" type="pres">
      <dgm:prSet presAssocID="{A93473E8-634E-4386-AA08-4E92FF058BA5}" presName="spaceRect" presStyleCnt="0"/>
      <dgm:spPr/>
    </dgm:pt>
    <dgm:pt modelId="{BA65D76C-9455-4215-A64B-2081DE664510}" type="pres">
      <dgm:prSet presAssocID="{A93473E8-634E-4386-AA08-4E92FF058BA5}" presName="textRect" presStyleLbl="revTx" presStyleIdx="0" presStyleCnt="6">
        <dgm:presLayoutVars>
          <dgm:chMax val="1"/>
          <dgm:chPref val="1"/>
        </dgm:presLayoutVars>
      </dgm:prSet>
      <dgm:spPr/>
    </dgm:pt>
    <dgm:pt modelId="{FBCC5315-13A9-4B74-B39B-DE3872D00E54}" type="pres">
      <dgm:prSet presAssocID="{FD836E7D-7FC2-4D58-AE5C-0699DF19FC27}" presName="sibTrans" presStyleCnt="0"/>
      <dgm:spPr/>
    </dgm:pt>
    <dgm:pt modelId="{E1ED4E6C-0C12-4212-98F6-704DE24BAE26}" type="pres">
      <dgm:prSet presAssocID="{2A20BBBF-CF93-40E2-AC96-3F85B18F5B49}" presName="compNode" presStyleCnt="0"/>
      <dgm:spPr/>
    </dgm:pt>
    <dgm:pt modelId="{BA77526E-47B7-43A5-8336-6334D1962A75}" type="pres">
      <dgm:prSet presAssocID="{2A20BBBF-CF93-40E2-AC96-3F85B18F5B49}" presName="iconBgRect" presStyleLbl="bgShp" presStyleIdx="1" presStyleCnt="6"/>
      <dgm:spPr>
        <a:prstGeom prst="round2DiagRect">
          <a:avLst>
            <a:gd name="adj1" fmla="val 29727"/>
            <a:gd name="adj2" fmla="val 0"/>
          </a:avLst>
        </a:prstGeom>
      </dgm:spPr>
    </dgm:pt>
    <dgm:pt modelId="{F5A0229E-1A7D-4F27-B8CB-E177BE77D255}" type="pres">
      <dgm:prSet presAssocID="{2A20BBBF-CF93-40E2-AC96-3F85B18F5B49}"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s"/>
        </a:ext>
      </dgm:extLst>
    </dgm:pt>
    <dgm:pt modelId="{F1498A2A-9669-4A1C-B1C9-B7FB2AE97D5E}" type="pres">
      <dgm:prSet presAssocID="{2A20BBBF-CF93-40E2-AC96-3F85B18F5B49}" presName="spaceRect" presStyleCnt="0"/>
      <dgm:spPr/>
    </dgm:pt>
    <dgm:pt modelId="{0A14B968-A933-4041-A3C5-801D031E138A}" type="pres">
      <dgm:prSet presAssocID="{2A20BBBF-CF93-40E2-AC96-3F85B18F5B49}" presName="textRect" presStyleLbl="revTx" presStyleIdx="1" presStyleCnt="6">
        <dgm:presLayoutVars>
          <dgm:chMax val="1"/>
          <dgm:chPref val="1"/>
        </dgm:presLayoutVars>
      </dgm:prSet>
      <dgm:spPr/>
    </dgm:pt>
    <dgm:pt modelId="{7231F0EF-B3BC-4C9A-BED9-4BF60D44EB39}" type="pres">
      <dgm:prSet presAssocID="{6C71A6C8-B956-420A-9EF3-5163587C3364}" presName="sibTrans" presStyleCnt="0"/>
      <dgm:spPr/>
    </dgm:pt>
    <dgm:pt modelId="{A4834E4D-507D-4F64-8C32-CBC5B2F0835F}" type="pres">
      <dgm:prSet presAssocID="{07E9471A-1310-497A-A702-A121EFE25B7E}" presName="compNode" presStyleCnt="0"/>
      <dgm:spPr/>
    </dgm:pt>
    <dgm:pt modelId="{C97C7E7E-C1E3-4F72-B8A1-F02F891803F6}" type="pres">
      <dgm:prSet presAssocID="{07E9471A-1310-497A-A702-A121EFE25B7E}" presName="iconBgRect" presStyleLbl="bgShp" presStyleIdx="2" presStyleCnt="6"/>
      <dgm:spPr>
        <a:prstGeom prst="round2DiagRect">
          <a:avLst>
            <a:gd name="adj1" fmla="val 29727"/>
            <a:gd name="adj2" fmla="val 0"/>
          </a:avLst>
        </a:prstGeom>
      </dgm:spPr>
    </dgm:pt>
    <dgm:pt modelId="{A93D6719-BFF6-4394-8F1C-7B3A5F2E5F3B}" type="pres">
      <dgm:prSet presAssocID="{07E9471A-1310-497A-A702-A121EFE25B7E}"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x"/>
        </a:ext>
      </dgm:extLst>
    </dgm:pt>
    <dgm:pt modelId="{C56A869B-39C4-40F4-A67C-14D446D21A06}" type="pres">
      <dgm:prSet presAssocID="{07E9471A-1310-497A-A702-A121EFE25B7E}" presName="spaceRect" presStyleCnt="0"/>
      <dgm:spPr/>
    </dgm:pt>
    <dgm:pt modelId="{706B20B5-2D71-4312-87D3-1EB4A50A734C}" type="pres">
      <dgm:prSet presAssocID="{07E9471A-1310-497A-A702-A121EFE25B7E}" presName="textRect" presStyleLbl="revTx" presStyleIdx="2" presStyleCnt="6">
        <dgm:presLayoutVars>
          <dgm:chMax val="1"/>
          <dgm:chPref val="1"/>
        </dgm:presLayoutVars>
      </dgm:prSet>
      <dgm:spPr/>
    </dgm:pt>
    <dgm:pt modelId="{F8E49C1B-E35B-43CA-92A4-B767522C7472}" type="pres">
      <dgm:prSet presAssocID="{A488B0FC-F1BC-4608-AD33-3E2762D2D7C0}" presName="sibTrans" presStyleCnt="0"/>
      <dgm:spPr/>
    </dgm:pt>
    <dgm:pt modelId="{7D870D48-997B-468C-AD22-84033273CE59}" type="pres">
      <dgm:prSet presAssocID="{6A55C477-E305-4347-A915-0EE67C17F8F7}" presName="compNode" presStyleCnt="0"/>
      <dgm:spPr/>
    </dgm:pt>
    <dgm:pt modelId="{5491F28D-2666-4E10-BE65-CE81D4CA13C3}" type="pres">
      <dgm:prSet presAssocID="{6A55C477-E305-4347-A915-0EE67C17F8F7}" presName="iconBgRect" presStyleLbl="bgShp" presStyleIdx="3" presStyleCnt="6"/>
      <dgm:spPr>
        <a:prstGeom prst="round2DiagRect">
          <a:avLst>
            <a:gd name="adj1" fmla="val 29727"/>
            <a:gd name="adj2" fmla="val 0"/>
          </a:avLst>
        </a:prstGeom>
      </dgm:spPr>
    </dgm:pt>
    <dgm:pt modelId="{66C3D4D8-D672-460D-84DA-B5265CF8BF32}" type="pres">
      <dgm:prSet presAssocID="{6A55C477-E305-4347-A915-0EE67C17F8F7}"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ooks"/>
        </a:ext>
      </dgm:extLst>
    </dgm:pt>
    <dgm:pt modelId="{CFC1C889-1304-4837-A8A1-7152C019A2FB}" type="pres">
      <dgm:prSet presAssocID="{6A55C477-E305-4347-A915-0EE67C17F8F7}" presName="spaceRect" presStyleCnt="0"/>
      <dgm:spPr/>
    </dgm:pt>
    <dgm:pt modelId="{856F8FFF-61BF-4BF4-A38C-DC0F72810116}" type="pres">
      <dgm:prSet presAssocID="{6A55C477-E305-4347-A915-0EE67C17F8F7}" presName="textRect" presStyleLbl="revTx" presStyleIdx="3" presStyleCnt="6">
        <dgm:presLayoutVars>
          <dgm:chMax val="1"/>
          <dgm:chPref val="1"/>
        </dgm:presLayoutVars>
      </dgm:prSet>
      <dgm:spPr/>
    </dgm:pt>
    <dgm:pt modelId="{371FD8F6-C592-46F2-B95E-A8B2795DE1CF}" type="pres">
      <dgm:prSet presAssocID="{FC6DCA10-EBB7-480D-8B7A-22BEA1071C68}" presName="sibTrans" presStyleCnt="0"/>
      <dgm:spPr/>
    </dgm:pt>
    <dgm:pt modelId="{981E2396-DE60-4894-82B5-38EC201B36AD}" type="pres">
      <dgm:prSet presAssocID="{288728A1-01DD-4324-ACE8-F18EE9150D84}" presName="compNode" presStyleCnt="0"/>
      <dgm:spPr/>
    </dgm:pt>
    <dgm:pt modelId="{64AA9CAE-DF29-4D67-9BEF-0DC781FAF3AC}" type="pres">
      <dgm:prSet presAssocID="{288728A1-01DD-4324-ACE8-F18EE9150D84}" presName="iconBgRect" presStyleLbl="bgShp" presStyleIdx="4" presStyleCnt="6"/>
      <dgm:spPr>
        <a:prstGeom prst="round2DiagRect">
          <a:avLst>
            <a:gd name="adj1" fmla="val 29727"/>
            <a:gd name="adj2" fmla="val 0"/>
          </a:avLst>
        </a:prstGeom>
      </dgm:spPr>
    </dgm:pt>
    <dgm:pt modelId="{0CA04060-2ECB-4BA1-A711-02C59E014FB5}" type="pres">
      <dgm:prSet presAssocID="{288728A1-01DD-4324-ACE8-F18EE9150D84}"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ouch"/>
        </a:ext>
      </dgm:extLst>
    </dgm:pt>
    <dgm:pt modelId="{9755F80E-56DE-4F9E-8675-DC7E86FF8AB0}" type="pres">
      <dgm:prSet presAssocID="{288728A1-01DD-4324-ACE8-F18EE9150D84}" presName="spaceRect" presStyleCnt="0"/>
      <dgm:spPr/>
    </dgm:pt>
    <dgm:pt modelId="{0A982EE6-9DEA-45BC-B008-96E4E879A3B5}" type="pres">
      <dgm:prSet presAssocID="{288728A1-01DD-4324-ACE8-F18EE9150D84}" presName="textRect" presStyleLbl="revTx" presStyleIdx="4" presStyleCnt="6">
        <dgm:presLayoutVars>
          <dgm:chMax val="1"/>
          <dgm:chPref val="1"/>
        </dgm:presLayoutVars>
      </dgm:prSet>
      <dgm:spPr/>
    </dgm:pt>
    <dgm:pt modelId="{0F6A5CC6-A267-4D4B-84C2-2CC86FAFE99C}" type="pres">
      <dgm:prSet presAssocID="{20771400-1FFE-4F48-9225-F8391D1BB50A}" presName="sibTrans" presStyleCnt="0"/>
      <dgm:spPr/>
    </dgm:pt>
    <dgm:pt modelId="{B0596492-CFD3-4286-8B17-DA076301F080}" type="pres">
      <dgm:prSet presAssocID="{41BE9D4E-6986-4D9E-8167-80AFE344532E}" presName="compNode" presStyleCnt="0"/>
      <dgm:spPr/>
    </dgm:pt>
    <dgm:pt modelId="{10A2B065-D04B-43F1-9F0E-9BDDA9CC1506}" type="pres">
      <dgm:prSet presAssocID="{41BE9D4E-6986-4D9E-8167-80AFE344532E}" presName="iconBgRect" presStyleLbl="bgShp" presStyleIdx="5" presStyleCnt="6"/>
      <dgm:spPr>
        <a:prstGeom prst="round2DiagRect">
          <a:avLst>
            <a:gd name="adj1" fmla="val 29727"/>
            <a:gd name="adj2" fmla="val 0"/>
          </a:avLst>
        </a:prstGeom>
      </dgm:spPr>
    </dgm:pt>
    <dgm:pt modelId="{AFF0BE37-FD78-4E96-8A32-118EC857C5B6}" type="pres">
      <dgm:prSet presAssocID="{41BE9D4E-6986-4D9E-8167-80AFE344532E}"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ircles with Lines"/>
        </a:ext>
      </dgm:extLst>
    </dgm:pt>
    <dgm:pt modelId="{BFEA6F5F-6F5A-4A6A-8668-FAAA7446B440}" type="pres">
      <dgm:prSet presAssocID="{41BE9D4E-6986-4D9E-8167-80AFE344532E}" presName="spaceRect" presStyleCnt="0"/>
      <dgm:spPr/>
    </dgm:pt>
    <dgm:pt modelId="{71D60C23-2F8C-4030-A623-2E7FD948E0F3}" type="pres">
      <dgm:prSet presAssocID="{41BE9D4E-6986-4D9E-8167-80AFE344532E}" presName="textRect" presStyleLbl="revTx" presStyleIdx="5" presStyleCnt="6">
        <dgm:presLayoutVars>
          <dgm:chMax val="1"/>
          <dgm:chPref val="1"/>
        </dgm:presLayoutVars>
      </dgm:prSet>
      <dgm:spPr/>
    </dgm:pt>
  </dgm:ptLst>
  <dgm:cxnLst>
    <dgm:cxn modelId="{F27A4B14-A9A6-484C-BCB5-602FF14DAC1C}" srcId="{5970583B-FD9C-4233-BD1E-242050B614C3}" destId="{41BE9D4E-6986-4D9E-8167-80AFE344532E}" srcOrd="5" destOrd="0" parTransId="{6282F95B-2857-40C8-84F3-3358941E5B6E}" sibTransId="{FAF67058-F8D1-430C-A68E-CFB11F45F2E7}"/>
    <dgm:cxn modelId="{E808F71C-2440-42F1-A202-0AB5314F19BB}" srcId="{5970583B-FD9C-4233-BD1E-242050B614C3}" destId="{A93473E8-634E-4386-AA08-4E92FF058BA5}" srcOrd="0" destOrd="0" parTransId="{0ED24F3E-17AA-4CB7-9CC2-C39E2E5ED10A}" sibTransId="{FD836E7D-7FC2-4D58-AE5C-0699DF19FC27}"/>
    <dgm:cxn modelId="{38ECFF46-3BF3-CD4E-A580-0F9E8DCBD321}" type="presOf" srcId="{288728A1-01DD-4324-ACE8-F18EE9150D84}" destId="{0A982EE6-9DEA-45BC-B008-96E4E879A3B5}" srcOrd="0" destOrd="0" presId="urn:microsoft.com/office/officeart/2018/5/layout/IconLeafLabelList"/>
    <dgm:cxn modelId="{70D09647-4F41-1342-981D-08C720A0C175}" type="presOf" srcId="{5970583B-FD9C-4233-BD1E-242050B614C3}" destId="{F34E04AA-29BD-435B-920A-CF0607B82ADE}" srcOrd="0" destOrd="0" presId="urn:microsoft.com/office/officeart/2018/5/layout/IconLeafLabelList"/>
    <dgm:cxn modelId="{E9907158-4787-4ED3-878A-E79042AFE87F}" srcId="{5970583B-FD9C-4233-BD1E-242050B614C3}" destId="{6A55C477-E305-4347-A915-0EE67C17F8F7}" srcOrd="3" destOrd="0" parTransId="{4B5CE4DE-73F9-407F-92E1-C4DB4EF7ED53}" sibTransId="{FC6DCA10-EBB7-480D-8B7A-22BEA1071C68}"/>
    <dgm:cxn modelId="{73DB0460-7512-4C4D-8FE5-65B0813A5656}" srcId="{5970583B-FD9C-4233-BD1E-242050B614C3}" destId="{2A20BBBF-CF93-40E2-AC96-3F85B18F5B49}" srcOrd="1" destOrd="0" parTransId="{AF38BBC6-3CB7-4AC9-BD5D-912EF18BC710}" sibTransId="{6C71A6C8-B956-420A-9EF3-5163587C3364}"/>
    <dgm:cxn modelId="{5273276D-6544-4FEC-9689-D4266E09FBB9}" srcId="{5970583B-FD9C-4233-BD1E-242050B614C3}" destId="{07E9471A-1310-497A-A702-A121EFE25B7E}" srcOrd="2" destOrd="0" parTransId="{CBDE2ECA-55FB-4453-88BD-2BC46DB4306C}" sibTransId="{A488B0FC-F1BC-4608-AD33-3E2762D2D7C0}"/>
    <dgm:cxn modelId="{D04EF57D-8F07-4D72-B74B-7567C6819DA8}" srcId="{5970583B-FD9C-4233-BD1E-242050B614C3}" destId="{288728A1-01DD-4324-ACE8-F18EE9150D84}" srcOrd="4" destOrd="0" parTransId="{99F0123F-33E5-4D25-A78F-DAA344D9BFE2}" sibTransId="{20771400-1FFE-4F48-9225-F8391D1BB50A}"/>
    <dgm:cxn modelId="{7FA56A93-F2CA-0F45-94F3-BECF686D0DC9}" type="presOf" srcId="{A93473E8-634E-4386-AA08-4E92FF058BA5}" destId="{BA65D76C-9455-4215-A64B-2081DE664510}" srcOrd="0" destOrd="0" presId="urn:microsoft.com/office/officeart/2018/5/layout/IconLeafLabelList"/>
    <dgm:cxn modelId="{0615D0BA-2BED-C240-AFA9-AC721D6D417F}" type="presOf" srcId="{07E9471A-1310-497A-A702-A121EFE25B7E}" destId="{706B20B5-2D71-4312-87D3-1EB4A50A734C}" srcOrd="0" destOrd="0" presId="urn:microsoft.com/office/officeart/2018/5/layout/IconLeafLabelList"/>
    <dgm:cxn modelId="{DF7443C5-8B7F-2D48-B0F6-9EE906CF8568}" type="presOf" srcId="{6A55C477-E305-4347-A915-0EE67C17F8F7}" destId="{856F8FFF-61BF-4BF4-A38C-DC0F72810116}" srcOrd="0" destOrd="0" presId="urn:microsoft.com/office/officeart/2018/5/layout/IconLeafLabelList"/>
    <dgm:cxn modelId="{211E7EE9-6331-6545-B6DE-E4F2FDE93D03}" type="presOf" srcId="{2A20BBBF-CF93-40E2-AC96-3F85B18F5B49}" destId="{0A14B968-A933-4041-A3C5-801D031E138A}" srcOrd="0" destOrd="0" presId="urn:microsoft.com/office/officeart/2018/5/layout/IconLeafLabelList"/>
    <dgm:cxn modelId="{73548CEB-C8FD-774F-AC47-A817230DB89C}" type="presOf" srcId="{41BE9D4E-6986-4D9E-8167-80AFE344532E}" destId="{71D60C23-2F8C-4030-A623-2E7FD948E0F3}" srcOrd="0" destOrd="0" presId="urn:microsoft.com/office/officeart/2018/5/layout/IconLeafLabelList"/>
    <dgm:cxn modelId="{37907163-5AB0-0249-8FB9-ED7F33968CFC}" type="presParOf" srcId="{F34E04AA-29BD-435B-920A-CF0607B82ADE}" destId="{3D307FD9-3328-4EB5-BFA0-D14A61C1F288}" srcOrd="0" destOrd="0" presId="urn:microsoft.com/office/officeart/2018/5/layout/IconLeafLabelList"/>
    <dgm:cxn modelId="{A8F4CD91-9251-414E-84C7-30EF516E3130}" type="presParOf" srcId="{3D307FD9-3328-4EB5-BFA0-D14A61C1F288}" destId="{81649570-34D8-4D5E-B644-9D294AFEBF40}" srcOrd="0" destOrd="0" presId="urn:microsoft.com/office/officeart/2018/5/layout/IconLeafLabelList"/>
    <dgm:cxn modelId="{39A8A097-0B6C-0F48-84D8-3A786D974886}" type="presParOf" srcId="{3D307FD9-3328-4EB5-BFA0-D14A61C1F288}" destId="{5347C39A-65DE-4178-B820-762B2D984F59}" srcOrd="1" destOrd="0" presId="urn:microsoft.com/office/officeart/2018/5/layout/IconLeafLabelList"/>
    <dgm:cxn modelId="{79FC5D08-16BF-6042-B1BD-CB86A85BC521}" type="presParOf" srcId="{3D307FD9-3328-4EB5-BFA0-D14A61C1F288}" destId="{B1E9C91E-CDC4-48A2-A71D-7A65E5EA5B66}" srcOrd="2" destOrd="0" presId="urn:microsoft.com/office/officeart/2018/5/layout/IconLeafLabelList"/>
    <dgm:cxn modelId="{936A343C-EA4A-3145-9E7B-9C8B665501AF}" type="presParOf" srcId="{3D307FD9-3328-4EB5-BFA0-D14A61C1F288}" destId="{BA65D76C-9455-4215-A64B-2081DE664510}" srcOrd="3" destOrd="0" presId="urn:microsoft.com/office/officeart/2018/5/layout/IconLeafLabelList"/>
    <dgm:cxn modelId="{084B902C-9FAC-614E-B5D2-0E4548708772}" type="presParOf" srcId="{F34E04AA-29BD-435B-920A-CF0607B82ADE}" destId="{FBCC5315-13A9-4B74-B39B-DE3872D00E54}" srcOrd="1" destOrd="0" presId="urn:microsoft.com/office/officeart/2018/5/layout/IconLeafLabelList"/>
    <dgm:cxn modelId="{D4E4C2EF-23E3-804E-9B1D-1C397461550C}" type="presParOf" srcId="{F34E04AA-29BD-435B-920A-CF0607B82ADE}" destId="{E1ED4E6C-0C12-4212-98F6-704DE24BAE26}" srcOrd="2" destOrd="0" presId="urn:microsoft.com/office/officeart/2018/5/layout/IconLeafLabelList"/>
    <dgm:cxn modelId="{9211DC74-5BF8-ED42-BDD8-D75D8EB2D08D}" type="presParOf" srcId="{E1ED4E6C-0C12-4212-98F6-704DE24BAE26}" destId="{BA77526E-47B7-43A5-8336-6334D1962A75}" srcOrd="0" destOrd="0" presId="urn:microsoft.com/office/officeart/2018/5/layout/IconLeafLabelList"/>
    <dgm:cxn modelId="{1A4E59ED-E414-F64F-92E1-9FCF84B297BE}" type="presParOf" srcId="{E1ED4E6C-0C12-4212-98F6-704DE24BAE26}" destId="{F5A0229E-1A7D-4F27-B8CB-E177BE77D255}" srcOrd="1" destOrd="0" presId="urn:microsoft.com/office/officeart/2018/5/layout/IconLeafLabelList"/>
    <dgm:cxn modelId="{E26D9890-D84D-324C-81D4-5E6069CF5D31}" type="presParOf" srcId="{E1ED4E6C-0C12-4212-98F6-704DE24BAE26}" destId="{F1498A2A-9669-4A1C-B1C9-B7FB2AE97D5E}" srcOrd="2" destOrd="0" presId="urn:microsoft.com/office/officeart/2018/5/layout/IconLeafLabelList"/>
    <dgm:cxn modelId="{1C9AF8F9-422A-D045-B699-1F2BE7AF593B}" type="presParOf" srcId="{E1ED4E6C-0C12-4212-98F6-704DE24BAE26}" destId="{0A14B968-A933-4041-A3C5-801D031E138A}" srcOrd="3" destOrd="0" presId="urn:microsoft.com/office/officeart/2018/5/layout/IconLeafLabelList"/>
    <dgm:cxn modelId="{D6B1A152-778F-134D-840A-3A7FE9DFE5A3}" type="presParOf" srcId="{F34E04AA-29BD-435B-920A-CF0607B82ADE}" destId="{7231F0EF-B3BC-4C9A-BED9-4BF60D44EB39}" srcOrd="3" destOrd="0" presId="urn:microsoft.com/office/officeart/2018/5/layout/IconLeafLabelList"/>
    <dgm:cxn modelId="{779B4676-76D4-D544-B5AD-1C21C27197FB}" type="presParOf" srcId="{F34E04AA-29BD-435B-920A-CF0607B82ADE}" destId="{A4834E4D-507D-4F64-8C32-CBC5B2F0835F}" srcOrd="4" destOrd="0" presId="urn:microsoft.com/office/officeart/2018/5/layout/IconLeafLabelList"/>
    <dgm:cxn modelId="{1C8DBAC4-1CA0-1C42-872E-757B7B602AC2}" type="presParOf" srcId="{A4834E4D-507D-4F64-8C32-CBC5B2F0835F}" destId="{C97C7E7E-C1E3-4F72-B8A1-F02F891803F6}" srcOrd="0" destOrd="0" presId="urn:microsoft.com/office/officeart/2018/5/layout/IconLeafLabelList"/>
    <dgm:cxn modelId="{73196415-1A19-F24E-BBE1-F9DF768B9CE7}" type="presParOf" srcId="{A4834E4D-507D-4F64-8C32-CBC5B2F0835F}" destId="{A93D6719-BFF6-4394-8F1C-7B3A5F2E5F3B}" srcOrd="1" destOrd="0" presId="urn:microsoft.com/office/officeart/2018/5/layout/IconLeafLabelList"/>
    <dgm:cxn modelId="{D7D0A03A-E70C-384E-B7EC-7315B60CAEAB}" type="presParOf" srcId="{A4834E4D-507D-4F64-8C32-CBC5B2F0835F}" destId="{C56A869B-39C4-40F4-A67C-14D446D21A06}" srcOrd="2" destOrd="0" presId="urn:microsoft.com/office/officeart/2018/5/layout/IconLeafLabelList"/>
    <dgm:cxn modelId="{F61275FF-5494-6E4A-AB48-B26EBA5068BB}" type="presParOf" srcId="{A4834E4D-507D-4F64-8C32-CBC5B2F0835F}" destId="{706B20B5-2D71-4312-87D3-1EB4A50A734C}" srcOrd="3" destOrd="0" presId="urn:microsoft.com/office/officeart/2018/5/layout/IconLeafLabelList"/>
    <dgm:cxn modelId="{42A9BDD2-18CC-CF4A-8204-4E414B291D61}" type="presParOf" srcId="{F34E04AA-29BD-435B-920A-CF0607B82ADE}" destId="{F8E49C1B-E35B-43CA-92A4-B767522C7472}" srcOrd="5" destOrd="0" presId="urn:microsoft.com/office/officeart/2018/5/layout/IconLeafLabelList"/>
    <dgm:cxn modelId="{81DB583B-F20E-0A43-8695-A70568757020}" type="presParOf" srcId="{F34E04AA-29BD-435B-920A-CF0607B82ADE}" destId="{7D870D48-997B-468C-AD22-84033273CE59}" srcOrd="6" destOrd="0" presId="urn:microsoft.com/office/officeart/2018/5/layout/IconLeafLabelList"/>
    <dgm:cxn modelId="{5C8C212C-A841-354E-9CE0-07A3CC3218E6}" type="presParOf" srcId="{7D870D48-997B-468C-AD22-84033273CE59}" destId="{5491F28D-2666-4E10-BE65-CE81D4CA13C3}" srcOrd="0" destOrd="0" presId="urn:microsoft.com/office/officeart/2018/5/layout/IconLeafLabelList"/>
    <dgm:cxn modelId="{CA73C051-6A3A-8B4D-89C8-04C8EFECBF58}" type="presParOf" srcId="{7D870D48-997B-468C-AD22-84033273CE59}" destId="{66C3D4D8-D672-460D-84DA-B5265CF8BF32}" srcOrd="1" destOrd="0" presId="urn:microsoft.com/office/officeart/2018/5/layout/IconLeafLabelList"/>
    <dgm:cxn modelId="{7E858C6E-9513-F841-BC20-79236B12D089}" type="presParOf" srcId="{7D870D48-997B-468C-AD22-84033273CE59}" destId="{CFC1C889-1304-4837-A8A1-7152C019A2FB}" srcOrd="2" destOrd="0" presId="urn:microsoft.com/office/officeart/2018/5/layout/IconLeafLabelList"/>
    <dgm:cxn modelId="{B135F75C-26AE-5641-8214-421E930B48EF}" type="presParOf" srcId="{7D870D48-997B-468C-AD22-84033273CE59}" destId="{856F8FFF-61BF-4BF4-A38C-DC0F72810116}" srcOrd="3" destOrd="0" presId="urn:microsoft.com/office/officeart/2018/5/layout/IconLeafLabelList"/>
    <dgm:cxn modelId="{B8D48D89-032B-CD43-AB25-20061CAA4984}" type="presParOf" srcId="{F34E04AA-29BD-435B-920A-CF0607B82ADE}" destId="{371FD8F6-C592-46F2-B95E-A8B2795DE1CF}" srcOrd="7" destOrd="0" presId="urn:microsoft.com/office/officeart/2018/5/layout/IconLeafLabelList"/>
    <dgm:cxn modelId="{97F1055B-808E-F94F-83C3-3392729603BC}" type="presParOf" srcId="{F34E04AA-29BD-435B-920A-CF0607B82ADE}" destId="{981E2396-DE60-4894-82B5-38EC201B36AD}" srcOrd="8" destOrd="0" presId="urn:microsoft.com/office/officeart/2018/5/layout/IconLeafLabelList"/>
    <dgm:cxn modelId="{6C225758-1B3C-2748-BBAA-2E9A64CAB1B5}" type="presParOf" srcId="{981E2396-DE60-4894-82B5-38EC201B36AD}" destId="{64AA9CAE-DF29-4D67-9BEF-0DC781FAF3AC}" srcOrd="0" destOrd="0" presId="urn:microsoft.com/office/officeart/2018/5/layout/IconLeafLabelList"/>
    <dgm:cxn modelId="{6194EF76-0D39-5942-B294-7168AB0276E7}" type="presParOf" srcId="{981E2396-DE60-4894-82B5-38EC201B36AD}" destId="{0CA04060-2ECB-4BA1-A711-02C59E014FB5}" srcOrd="1" destOrd="0" presId="urn:microsoft.com/office/officeart/2018/5/layout/IconLeafLabelList"/>
    <dgm:cxn modelId="{98EF93A9-615F-FB42-AC38-A481B4A0A759}" type="presParOf" srcId="{981E2396-DE60-4894-82B5-38EC201B36AD}" destId="{9755F80E-56DE-4F9E-8675-DC7E86FF8AB0}" srcOrd="2" destOrd="0" presId="urn:microsoft.com/office/officeart/2018/5/layout/IconLeafLabelList"/>
    <dgm:cxn modelId="{C0FB4748-4B58-BD41-B219-727C94EDDBF2}" type="presParOf" srcId="{981E2396-DE60-4894-82B5-38EC201B36AD}" destId="{0A982EE6-9DEA-45BC-B008-96E4E879A3B5}" srcOrd="3" destOrd="0" presId="urn:microsoft.com/office/officeart/2018/5/layout/IconLeafLabelList"/>
    <dgm:cxn modelId="{C6BBA331-BF05-9D45-AE3F-186928026D55}" type="presParOf" srcId="{F34E04AA-29BD-435B-920A-CF0607B82ADE}" destId="{0F6A5CC6-A267-4D4B-84C2-2CC86FAFE99C}" srcOrd="9" destOrd="0" presId="urn:microsoft.com/office/officeart/2018/5/layout/IconLeafLabelList"/>
    <dgm:cxn modelId="{A29DFA31-A01F-A745-8FAE-ABE24363F3B6}" type="presParOf" srcId="{F34E04AA-29BD-435B-920A-CF0607B82ADE}" destId="{B0596492-CFD3-4286-8B17-DA076301F080}" srcOrd="10" destOrd="0" presId="urn:microsoft.com/office/officeart/2018/5/layout/IconLeafLabelList"/>
    <dgm:cxn modelId="{43CADC5F-72CE-B549-90E2-378773CBC819}" type="presParOf" srcId="{B0596492-CFD3-4286-8B17-DA076301F080}" destId="{10A2B065-D04B-43F1-9F0E-9BDDA9CC1506}" srcOrd="0" destOrd="0" presId="urn:microsoft.com/office/officeart/2018/5/layout/IconLeafLabelList"/>
    <dgm:cxn modelId="{C51CD92E-651F-A440-8EAB-8D8CC0379356}" type="presParOf" srcId="{B0596492-CFD3-4286-8B17-DA076301F080}" destId="{AFF0BE37-FD78-4E96-8A32-118EC857C5B6}" srcOrd="1" destOrd="0" presId="urn:microsoft.com/office/officeart/2018/5/layout/IconLeafLabelList"/>
    <dgm:cxn modelId="{D5BED25E-9723-4847-ACAE-FDC20A234465}" type="presParOf" srcId="{B0596492-CFD3-4286-8B17-DA076301F080}" destId="{BFEA6F5F-6F5A-4A6A-8668-FAAA7446B440}" srcOrd="2" destOrd="0" presId="urn:microsoft.com/office/officeart/2018/5/layout/IconLeafLabelList"/>
    <dgm:cxn modelId="{C3DB71B2-6567-4E44-84D0-76BAB9FCDE0C}" type="presParOf" srcId="{B0596492-CFD3-4286-8B17-DA076301F080}" destId="{71D60C23-2F8C-4030-A623-2E7FD948E0F3}"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649570-34D8-4D5E-B644-9D294AFEBF40}">
      <dsp:nvSpPr>
        <dsp:cNvPr id="0" name=""/>
        <dsp:cNvSpPr/>
      </dsp:nvSpPr>
      <dsp:spPr>
        <a:xfrm>
          <a:off x="284939" y="907066"/>
          <a:ext cx="878185" cy="878185"/>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347C39A-65DE-4178-B820-762B2D984F59}">
      <dsp:nvSpPr>
        <dsp:cNvPr id="0" name=""/>
        <dsp:cNvSpPr/>
      </dsp:nvSpPr>
      <dsp:spPr>
        <a:xfrm>
          <a:off x="472094" y="1094221"/>
          <a:ext cx="503876" cy="50387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A65D76C-9455-4215-A64B-2081DE664510}">
      <dsp:nvSpPr>
        <dsp:cNvPr id="0" name=""/>
        <dsp:cNvSpPr/>
      </dsp:nvSpPr>
      <dsp:spPr>
        <a:xfrm>
          <a:off x="4208" y="2058785"/>
          <a:ext cx="1439648" cy="575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a:t>Daily Check-ins</a:t>
          </a:r>
        </a:p>
      </dsp:txBody>
      <dsp:txXfrm>
        <a:off x="4208" y="2058785"/>
        <a:ext cx="1439648" cy="575859"/>
      </dsp:txXfrm>
    </dsp:sp>
    <dsp:sp modelId="{BA77526E-47B7-43A5-8336-6334D1962A75}">
      <dsp:nvSpPr>
        <dsp:cNvPr id="0" name=""/>
        <dsp:cNvSpPr/>
      </dsp:nvSpPr>
      <dsp:spPr>
        <a:xfrm>
          <a:off x="1976526" y="907066"/>
          <a:ext cx="878185" cy="878185"/>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A0229E-1A7D-4F27-B8CB-E177BE77D255}">
      <dsp:nvSpPr>
        <dsp:cNvPr id="0" name=""/>
        <dsp:cNvSpPr/>
      </dsp:nvSpPr>
      <dsp:spPr>
        <a:xfrm>
          <a:off x="2163681" y="1094221"/>
          <a:ext cx="503876" cy="50387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A14B968-A933-4041-A3C5-801D031E138A}">
      <dsp:nvSpPr>
        <dsp:cNvPr id="0" name=""/>
        <dsp:cNvSpPr/>
      </dsp:nvSpPr>
      <dsp:spPr>
        <a:xfrm>
          <a:off x="1695795" y="2058785"/>
          <a:ext cx="1439648" cy="575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a:t>Advisory Groups</a:t>
          </a:r>
        </a:p>
      </dsp:txBody>
      <dsp:txXfrm>
        <a:off x="1695795" y="2058785"/>
        <a:ext cx="1439648" cy="575859"/>
      </dsp:txXfrm>
    </dsp:sp>
    <dsp:sp modelId="{C97C7E7E-C1E3-4F72-B8A1-F02F891803F6}">
      <dsp:nvSpPr>
        <dsp:cNvPr id="0" name=""/>
        <dsp:cNvSpPr/>
      </dsp:nvSpPr>
      <dsp:spPr>
        <a:xfrm>
          <a:off x="3668113" y="907066"/>
          <a:ext cx="878185" cy="878185"/>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3D6719-BFF6-4394-8F1C-7B3A5F2E5F3B}">
      <dsp:nvSpPr>
        <dsp:cNvPr id="0" name=""/>
        <dsp:cNvSpPr/>
      </dsp:nvSpPr>
      <dsp:spPr>
        <a:xfrm>
          <a:off x="3855268" y="1094221"/>
          <a:ext cx="503876" cy="50387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06B20B5-2D71-4312-87D3-1EB4A50A734C}">
      <dsp:nvSpPr>
        <dsp:cNvPr id="0" name=""/>
        <dsp:cNvSpPr/>
      </dsp:nvSpPr>
      <dsp:spPr>
        <a:xfrm>
          <a:off x="3387382" y="2058785"/>
          <a:ext cx="1439648" cy="575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a:t>“Break out” or “Time out” box </a:t>
          </a:r>
        </a:p>
      </dsp:txBody>
      <dsp:txXfrm>
        <a:off x="3387382" y="2058785"/>
        <a:ext cx="1439648" cy="575859"/>
      </dsp:txXfrm>
    </dsp:sp>
    <dsp:sp modelId="{5491F28D-2666-4E10-BE65-CE81D4CA13C3}">
      <dsp:nvSpPr>
        <dsp:cNvPr id="0" name=""/>
        <dsp:cNvSpPr/>
      </dsp:nvSpPr>
      <dsp:spPr>
        <a:xfrm>
          <a:off x="5359700" y="907066"/>
          <a:ext cx="878185" cy="878185"/>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C3D4D8-D672-460D-84DA-B5265CF8BF32}">
      <dsp:nvSpPr>
        <dsp:cNvPr id="0" name=""/>
        <dsp:cNvSpPr/>
      </dsp:nvSpPr>
      <dsp:spPr>
        <a:xfrm>
          <a:off x="5546854" y="1094221"/>
          <a:ext cx="503876" cy="50387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56F8FFF-61BF-4BF4-A38C-DC0F72810116}">
      <dsp:nvSpPr>
        <dsp:cNvPr id="0" name=""/>
        <dsp:cNvSpPr/>
      </dsp:nvSpPr>
      <dsp:spPr>
        <a:xfrm>
          <a:off x="5078969" y="2058785"/>
          <a:ext cx="1439648" cy="575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a:t>Reading Corner </a:t>
          </a:r>
        </a:p>
      </dsp:txBody>
      <dsp:txXfrm>
        <a:off x="5078969" y="2058785"/>
        <a:ext cx="1439648" cy="575859"/>
      </dsp:txXfrm>
    </dsp:sp>
    <dsp:sp modelId="{64AA9CAE-DF29-4D67-9BEF-0DC781FAF3AC}">
      <dsp:nvSpPr>
        <dsp:cNvPr id="0" name=""/>
        <dsp:cNvSpPr/>
      </dsp:nvSpPr>
      <dsp:spPr>
        <a:xfrm>
          <a:off x="7051287" y="907066"/>
          <a:ext cx="878185" cy="878185"/>
        </a:xfrm>
        <a:prstGeom prst="round2DiagRect">
          <a:avLst>
            <a:gd name="adj1" fmla="val 29727"/>
            <a:gd name="adj2" fmla="val 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A04060-2ECB-4BA1-A711-02C59E014FB5}">
      <dsp:nvSpPr>
        <dsp:cNvPr id="0" name=""/>
        <dsp:cNvSpPr/>
      </dsp:nvSpPr>
      <dsp:spPr>
        <a:xfrm>
          <a:off x="7238441" y="1094221"/>
          <a:ext cx="503876" cy="50387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A982EE6-9DEA-45BC-B008-96E4E879A3B5}">
      <dsp:nvSpPr>
        <dsp:cNvPr id="0" name=""/>
        <dsp:cNvSpPr/>
      </dsp:nvSpPr>
      <dsp:spPr>
        <a:xfrm>
          <a:off x="6770556" y="2058785"/>
          <a:ext cx="1439648" cy="575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a:t>Chill out Chair</a:t>
          </a:r>
        </a:p>
      </dsp:txBody>
      <dsp:txXfrm>
        <a:off x="6770556" y="2058785"/>
        <a:ext cx="1439648" cy="575859"/>
      </dsp:txXfrm>
    </dsp:sp>
    <dsp:sp modelId="{10A2B065-D04B-43F1-9F0E-9BDDA9CC1506}">
      <dsp:nvSpPr>
        <dsp:cNvPr id="0" name=""/>
        <dsp:cNvSpPr/>
      </dsp:nvSpPr>
      <dsp:spPr>
        <a:xfrm>
          <a:off x="8742874" y="907066"/>
          <a:ext cx="878185" cy="878185"/>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F0BE37-FD78-4E96-8A32-118EC857C5B6}">
      <dsp:nvSpPr>
        <dsp:cNvPr id="0" name=""/>
        <dsp:cNvSpPr/>
      </dsp:nvSpPr>
      <dsp:spPr>
        <a:xfrm>
          <a:off x="8930028" y="1094221"/>
          <a:ext cx="503876" cy="503876"/>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1D60C23-2F8C-4030-A623-2E7FD948E0F3}">
      <dsp:nvSpPr>
        <dsp:cNvPr id="0" name=""/>
        <dsp:cNvSpPr/>
      </dsp:nvSpPr>
      <dsp:spPr>
        <a:xfrm>
          <a:off x="8462143" y="2058785"/>
          <a:ext cx="1439648" cy="575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a:t>Circles</a:t>
          </a:r>
        </a:p>
      </dsp:txBody>
      <dsp:txXfrm>
        <a:off x="8462143" y="2058785"/>
        <a:ext cx="1439648" cy="575859"/>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C24D70-A76A-BF43-A730-28A8D580F891}" type="datetimeFigureOut">
              <a:rPr lang="en-US" smtClean="0"/>
              <a:t>3/23/21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40C6F1-CF65-D54D-A6A5-09D22EB3F964}" type="slidenum">
              <a:rPr lang="en-US" smtClean="0"/>
              <a:t>‹#›</a:t>
            </a:fld>
            <a:endParaRPr lang="en-US"/>
          </a:p>
        </p:txBody>
      </p:sp>
    </p:spTree>
    <p:extLst>
      <p:ext uri="{BB962C8B-B14F-4D97-AF65-F5344CB8AC3E}">
        <p14:creationId xmlns:p14="http://schemas.microsoft.com/office/powerpoint/2010/main" val="420178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childwelfare.gov/"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www.childhelp.org/"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Strategies to Support Traumatized Students</a:t>
            </a:r>
          </a:p>
          <a:p>
            <a:r>
              <a:rPr lang="en-US" sz="1200" b="0" kern="1200" dirty="0">
                <a:solidFill>
                  <a:schemeClr val="tx1"/>
                </a:solidFill>
                <a:effectLst/>
                <a:latin typeface="+mn-lt"/>
                <a:ea typeface="+mn-ea"/>
                <a:cs typeface="+mn-cs"/>
              </a:rPr>
              <a:t>Additional approaches that can effectively support traumatized students, and all students in the classroom, may include:</a:t>
            </a:r>
          </a:p>
          <a:p>
            <a:r>
              <a:rPr lang="en-US" sz="1200" b="1" kern="1200" dirty="0">
                <a:solidFill>
                  <a:schemeClr val="tx1"/>
                </a:solidFill>
                <a:effectLst/>
                <a:latin typeface="+mn-lt"/>
                <a:ea typeface="+mn-ea"/>
                <a:cs typeface="+mn-cs"/>
              </a:rPr>
              <a:t>Provide structure and a sense of security, including developing a safety plan:</a:t>
            </a:r>
            <a:endParaRPr lang="en-US" sz="1200" b="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Children who experience abuse often yearn for structure and predictability. Help students by clearly outlining daily schedules and providing them with a brief, private warning if you become aware of a change in the schedule.</a:t>
            </a:r>
          </a:p>
          <a:p>
            <a:r>
              <a:rPr lang="en-US" sz="1200" b="0" i="0" kern="1200" dirty="0">
                <a:solidFill>
                  <a:schemeClr val="tx1"/>
                </a:solidFill>
                <a:effectLst/>
                <a:latin typeface="+mn-lt"/>
                <a:ea typeface="+mn-ea"/>
                <a:cs typeface="+mn-cs"/>
              </a:rPr>
              <a:t>Make a safety plan with the student, parents, and guidance counselor. The plan should outline strategies the student can use when feeling anxious or upset. It can also include appropriate school staff to speak with, places to go, hotlines to call, and activities they can do in the classroom and other parts of the school. Be clear with the student about activities that are always acceptable in your classroom and activities that are only appropriate at specific times. Students may benefit from visuals that they can reference when they begin to notice that they are feeling upset.</a:t>
            </a:r>
          </a:p>
          <a:p>
            <a:r>
              <a:rPr lang="en-US" sz="1200" b="1" kern="1200" dirty="0">
                <a:solidFill>
                  <a:schemeClr val="tx1"/>
                </a:solidFill>
                <a:effectLst/>
                <a:latin typeface="+mn-lt"/>
                <a:ea typeface="+mn-ea"/>
                <a:cs typeface="+mn-cs"/>
              </a:rPr>
              <a:t>Help students understand available support and your role as a mandated reporter:</a:t>
            </a:r>
            <a:endParaRPr lang="en-US" sz="1200" b="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Make all students (regardless of trauma exposure) aware of school-based support personnel. The larger the number of people available to listen to a student, the more likely that student is to disclose abuse.</a:t>
            </a:r>
          </a:p>
          <a:p>
            <a:r>
              <a:rPr lang="en-US" sz="1200" b="0" i="0" kern="1200" dirty="0">
                <a:solidFill>
                  <a:schemeClr val="tx1"/>
                </a:solidFill>
                <a:effectLst/>
                <a:latin typeface="+mn-lt"/>
                <a:ea typeface="+mn-ea"/>
                <a:cs typeface="+mn-cs"/>
              </a:rPr>
              <a:t>Become acquainted with the other professionals in your school who can provide you with support in working with traumatized students. Talk with administrators, school psychologists, school nurses, counselors, and social workers to gain new insights and supports. Remember: it is not your job to keep a child’s disclosure “private”, in fact, it is typically your legal obligation to report even suspicion of child maltreatment. As a mandated reporter, you are obligated to report concerns about potential abuse and neglect. See the </a:t>
            </a:r>
            <a:r>
              <a:rPr lang="en-US" sz="1200" b="1" i="0" u="none" strike="noStrike" kern="1200" dirty="0">
                <a:solidFill>
                  <a:schemeClr val="tx1"/>
                </a:solidFill>
                <a:effectLst/>
                <a:latin typeface="+mn-lt"/>
                <a:ea typeface="+mn-ea"/>
                <a:cs typeface="+mn-cs"/>
                <a:hlinkClick r:id="rId3"/>
              </a:rPr>
              <a:t>Child Welfare Information Gateway</a:t>
            </a:r>
            <a:r>
              <a:rPr lang="en-US" sz="1200" b="0" i="0" kern="1200" dirty="0">
                <a:solidFill>
                  <a:schemeClr val="tx1"/>
                </a:solidFill>
                <a:effectLst/>
                <a:latin typeface="+mn-lt"/>
                <a:ea typeface="+mn-ea"/>
                <a:cs typeface="+mn-cs"/>
              </a:rPr>
              <a:t> or </a:t>
            </a:r>
            <a:r>
              <a:rPr lang="en-US" sz="1200" b="1" i="0" u="none" strike="noStrike" kern="1200" dirty="0">
                <a:solidFill>
                  <a:schemeClr val="tx1"/>
                </a:solidFill>
                <a:effectLst/>
                <a:latin typeface="+mn-lt"/>
                <a:ea typeface="+mn-ea"/>
                <a:cs typeface="+mn-cs"/>
                <a:hlinkClick r:id="rId4"/>
              </a:rPr>
              <a:t>Child Help</a:t>
            </a:r>
            <a:r>
              <a:rPr lang="en-US" sz="1200" b="0" i="0" kern="1200" dirty="0">
                <a:solidFill>
                  <a:schemeClr val="tx1"/>
                </a:solidFill>
                <a:effectLst/>
                <a:latin typeface="+mn-lt"/>
                <a:ea typeface="+mn-ea"/>
                <a:cs typeface="+mn-cs"/>
              </a:rPr>
              <a:t> for resources on mandated reporting.</a:t>
            </a:r>
          </a:p>
          <a:p>
            <a:r>
              <a:rPr lang="en-US" sz="1200" b="0" i="0" kern="1200" dirty="0">
                <a:solidFill>
                  <a:schemeClr val="tx1"/>
                </a:solidFill>
                <a:effectLst/>
                <a:latin typeface="+mn-lt"/>
                <a:ea typeface="+mn-ea"/>
                <a:cs typeface="+mn-cs"/>
              </a:rPr>
              <a:t>Ensure that students understand your limits as a mandated reporter. A good way to phrase it may be “As a teacher, it’s my job to try and help students be safe. That means that I am here to listen to you, and I will also help you find the right people to talk to for help. I respect your privacy, and I want you to know that I am required to tell someone if you tell me that someone is hurting you, that you are thinking of hurting someone else, or if you are thinking of hurting yourself.”</a:t>
            </a:r>
          </a:p>
          <a:p>
            <a:r>
              <a:rPr lang="en-US" sz="1200" b="0" i="0" kern="1200" dirty="0">
                <a:solidFill>
                  <a:schemeClr val="tx1"/>
                </a:solidFill>
                <a:effectLst/>
                <a:latin typeface="+mn-lt"/>
                <a:ea typeface="+mn-ea"/>
                <a:cs typeface="+mn-cs"/>
              </a:rPr>
              <a:t>Don’t make promises you can’t keep. As much as we as educators want to ensure the safety of every student in our care, it would be unfair to tell a student “I am going to make sure no one ever hurts you again.” That is not a guarantee you can make, and you will damage your trusting relationship with the student if something happens to them.</a:t>
            </a:r>
          </a:p>
          <a:p>
            <a:r>
              <a:rPr lang="en-US" sz="1200" b="1" kern="1200" dirty="0">
                <a:solidFill>
                  <a:schemeClr val="tx1"/>
                </a:solidFill>
                <a:effectLst/>
                <a:latin typeface="+mn-lt"/>
                <a:ea typeface="+mn-ea"/>
                <a:cs typeface="+mn-cs"/>
              </a:rPr>
              <a:t>Validate and reassure the student:</a:t>
            </a:r>
            <a:endParaRPr lang="en-US" sz="1200" b="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If a student discusses exposure to abuse, make it clear to them that they are safe with you and that you will not judge or question their report. Students must know that you will believe them in order to feel safe in disclosing abuse.</a:t>
            </a:r>
          </a:p>
          <a:p>
            <a:r>
              <a:rPr lang="en-US" sz="1200" b="0" i="0" kern="1200" dirty="0">
                <a:solidFill>
                  <a:schemeClr val="tx1"/>
                </a:solidFill>
                <a:effectLst/>
                <a:latin typeface="+mn-lt"/>
                <a:ea typeface="+mn-ea"/>
                <a:cs typeface="+mn-cs"/>
              </a:rPr>
              <a:t>If a student discloses any abuse, respond positively and with care – make it clear that you take the student seriously. Students whose teachers react positively and with sincerity are more likely to fully disclose any potential abuse.</a:t>
            </a:r>
          </a:p>
          <a:p>
            <a:r>
              <a:rPr lang="en-US" sz="1200" b="0" i="0" kern="1200" dirty="0">
                <a:solidFill>
                  <a:schemeClr val="tx1"/>
                </a:solidFill>
                <a:effectLst/>
                <a:latin typeface="+mn-lt"/>
                <a:ea typeface="+mn-ea"/>
                <a:cs typeface="+mn-cs"/>
              </a:rPr>
              <a:t>Provide non-judgmental, validating statements if a student discloses information. Sample statements include “That must have been scary” or “It must be difficult to see that happening.”</a:t>
            </a:r>
          </a:p>
          <a:p>
            <a:r>
              <a:rPr lang="en-US" sz="1200" b="1" kern="1200" dirty="0">
                <a:solidFill>
                  <a:schemeClr val="tx1"/>
                </a:solidFill>
                <a:effectLst/>
                <a:latin typeface="+mn-lt"/>
                <a:ea typeface="+mn-ea"/>
                <a:cs typeface="+mn-cs"/>
              </a:rPr>
              <a:t>Identify triggers of anxiety or challenging behavior:</a:t>
            </a:r>
            <a:endParaRPr lang="en-US" sz="1200" b="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Students who have experienced abuse may have difficulty remaining calm in frightening or anxiety-producing situations. Keep in mind that loud noises (such as assemblies or fights), talking about violence, or raised voices might cause an emotional reaction. Offer the student a quiet place to stay until situations become calmer and be prepared for negative emotions and behaviors from the student in response to triggers.</a:t>
            </a:r>
          </a:p>
          <a:p>
            <a:r>
              <a:rPr lang="en-US" sz="1200" b="1" kern="1200" dirty="0">
                <a:solidFill>
                  <a:schemeClr val="tx1"/>
                </a:solidFill>
                <a:effectLst/>
                <a:latin typeface="+mn-lt"/>
                <a:ea typeface="+mn-ea"/>
                <a:cs typeface="+mn-cs"/>
              </a:rPr>
              <a:t>Use a daily check in to provide a solid foundation for relationship building:</a:t>
            </a:r>
            <a:endParaRPr lang="en-US" sz="1200" b="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Take time to check in with students, either in a group format or on an individual basis. This is a great relationship-building technique to use with any student, but it can be especially important for students who have experienced abuse. Find out whether students have gotten enough sleep, have eaten breakfast, and how they are feeling. It can be helpful to use pictures or a rating scale to help students identify and label their emotional states.</a:t>
            </a:r>
          </a:p>
          <a:p>
            <a:r>
              <a:rPr lang="en-US" sz="1200" b="1" kern="1200" dirty="0">
                <a:solidFill>
                  <a:schemeClr val="tx1"/>
                </a:solidFill>
                <a:effectLst/>
                <a:latin typeface="+mn-lt"/>
                <a:ea typeface="+mn-ea"/>
                <a:cs typeface="+mn-cs"/>
              </a:rPr>
              <a:t>Directly teach problem solving skills:</a:t>
            </a:r>
            <a:endParaRPr lang="en-US" sz="1200" b="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Social skills and emotion regulation curricula are helpful, but they can be effectively supported with your own modeling. Be honest with students about how you’re feeling and talk through your actions in response to challenging situations.</a:t>
            </a:r>
          </a:p>
          <a:p>
            <a:r>
              <a:rPr lang="en-US" sz="1200" b="0" i="0" kern="1200" dirty="0">
                <a:solidFill>
                  <a:schemeClr val="tx1"/>
                </a:solidFill>
                <a:effectLst/>
                <a:latin typeface="+mn-lt"/>
                <a:ea typeface="+mn-ea"/>
                <a:cs typeface="+mn-cs"/>
              </a:rPr>
              <a:t>Remember that while students are learning from your behavior, they are also learning from the behavior they observe at home. It may be confusing for a student who witnesses domestic violence at home to understand that violence is an inappropriate strategy at school. Help students find alternative responses and be clear with them about what is acceptable behavior at school.</a:t>
            </a:r>
          </a:p>
          <a:p>
            <a:r>
              <a:rPr lang="en-US" sz="1200" b="1" kern="1200" dirty="0">
                <a:solidFill>
                  <a:schemeClr val="tx1"/>
                </a:solidFill>
                <a:effectLst/>
                <a:latin typeface="+mn-lt"/>
                <a:ea typeface="+mn-ea"/>
                <a:cs typeface="+mn-cs"/>
              </a:rPr>
              <a:t>Closely monitor attendance and immediately refer attendance problems to administrative staff:</a:t>
            </a:r>
            <a:endParaRPr lang="en-US" sz="1200" b="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Many students who witness domestic violence may fear leaving their parent at home. Students living in stressful situations are often responsible for getting themselves (and their siblings) to school on time. It is important that you keep students and their parents aware of the attendance expectations at school. Make sure administrators are aware of any changes in student attendance, as it may be a sign of larger concerns at home.</a:t>
            </a:r>
          </a:p>
          <a:p>
            <a:r>
              <a:rPr lang="en-US" sz="1200" b="0" kern="1200" dirty="0">
                <a:solidFill>
                  <a:schemeClr val="tx1"/>
                </a:solidFill>
                <a:effectLst/>
                <a:latin typeface="+mn-lt"/>
                <a:ea typeface="+mn-ea"/>
                <a:cs typeface="+mn-cs"/>
              </a:rPr>
              <a:t>There is a wealth of resources available to support you in your work with students who may have experienced traumatic events. The following are helpful sources of information on supporting students with a history of domestic violence, sexual abuse, and other traumas.</a:t>
            </a:r>
          </a:p>
          <a:p>
            <a:br>
              <a:rPr lang="en-US" dirty="0"/>
            </a:br>
            <a:endParaRPr lang="en-US" dirty="0"/>
          </a:p>
        </p:txBody>
      </p:sp>
      <p:sp>
        <p:nvSpPr>
          <p:cNvPr id="4" name="Slide Number Placeholder 3"/>
          <p:cNvSpPr>
            <a:spLocks noGrp="1"/>
          </p:cNvSpPr>
          <p:nvPr>
            <p:ph type="sldNum" sz="quarter" idx="5"/>
          </p:nvPr>
        </p:nvSpPr>
        <p:spPr/>
        <p:txBody>
          <a:bodyPr/>
          <a:lstStyle/>
          <a:p>
            <a:fld id="{7090177A-5C5B-FA4C-863F-89F691464654}" type="slidenum">
              <a:rPr lang="en-US" smtClean="0"/>
              <a:t>16</a:t>
            </a:fld>
            <a:endParaRPr lang="en-US"/>
          </a:p>
        </p:txBody>
      </p:sp>
    </p:spTree>
    <p:extLst>
      <p:ext uri="{BB962C8B-B14F-4D97-AF65-F5344CB8AC3E}">
        <p14:creationId xmlns:p14="http://schemas.microsoft.com/office/powerpoint/2010/main" val="32137964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E0CDFD9E-7FF0-6147-80F6-3696FD255AFF}" type="datetimeFigureOut">
              <a:rPr lang="en-US" smtClean="0"/>
              <a:t>3/23/21</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C1E33613-17D0-6B43-9267-6C110CFD4CC4}" type="slidenum">
              <a:rPr lang="en-US" smtClean="0"/>
              <a:t>‹#›</a:t>
            </a:fld>
            <a:endParaRPr lang="en-US"/>
          </a:p>
        </p:txBody>
      </p:sp>
    </p:spTree>
    <p:extLst>
      <p:ext uri="{BB962C8B-B14F-4D97-AF65-F5344CB8AC3E}">
        <p14:creationId xmlns:p14="http://schemas.microsoft.com/office/powerpoint/2010/main" val="1380114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CDFD9E-7FF0-6147-80F6-3696FD255AFF}" type="datetimeFigureOut">
              <a:rPr lang="en-US" smtClean="0"/>
              <a:t>3/23/21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E33613-17D0-6B43-9267-6C110CFD4CC4}" type="slidenum">
              <a:rPr lang="en-US" smtClean="0"/>
              <a:t>‹#›</a:t>
            </a:fld>
            <a:endParaRPr lang="en-US"/>
          </a:p>
        </p:txBody>
      </p:sp>
    </p:spTree>
    <p:extLst>
      <p:ext uri="{BB962C8B-B14F-4D97-AF65-F5344CB8AC3E}">
        <p14:creationId xmlns:p14="http://schemas.microsoft.com/office/powerpoint/2010/main" val="2192828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CDFD9E-7FF0-6147-80F6-3696FD255AFF}" type="datetimeFigureOut">
              <a:rPr lang="en-US" smtClean="0"/>
              <a:t>3/23/21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E33613-17D0-6B43-9267-6C110CFD4CC4}" type="slidenum">
              <a:rPr lang="en-US" smtClean="0"/>
              <a:t>‹#›</a:t>
            </a:fld>
            <a:endParaRPr lang="en-US"/>
          </a:p>
        </p:txBody>
      </p:sp>
    </p:spTree>
    <p:extLst>
      <p:ext uri="{BB962C8B-B14F-4D97-AF65-F5344CB8AC3E}">
        <p14:creationId xmlns:p14="http://schemas.microsoft.com/office/powerpoint/2010/main" val="445654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0CDFD9E-7FF0-6147-80F6-3696FD255AFF}" type="datetimeFigureOut">
              <a:rPr lang="en-US" smtClean="0"/>
              <a:t>3/23/21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E33613-17D0-6B43-9267-6C110CFD4CC4}" type="slidenum">
              <a:rPr lang="en-US" smtClean="0"/>
              <a:t>‹#›</a:t>
            </a:fld>
            <a:endParaRPr lang="en-US"/>
          </a:p>
        </p:txBody>
      </p:sp>
    </p:spTree>
    <p:extLst>
      <p:ext uri="{BB962C8B-B14F-4D97-AF65-F5344CB8AC3E}">
        <p14:creationId xmlns:p14="http://schemas.microsoft.com/office/powerpoint/2010/main" val="3380440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0CDFD9E-7FF0-6147-80F6-3696FD255AFF}" type="datetimeFigureOut">
              <a:rPr lang="en-US" smtClean="0"/>
              <a:t>3/23/21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E33613-17D0-6B43-9267-6C110CFD4CC4}" type="slidenum">
              <a:rPr lang="en-US" smtClean="0"/>
              <a:t>‹#›</a:t>
            </a:fld>
            <a:endParaRPr lang="en-US"/>
          </a:p>
        </p:txBody>
      </p:sp>
    </p:spTree>
    <p:extLst>
      <p:ext uri="{BB962C8B-B14F-4D97-AF65-F5344CB8AC3E}">
        <p14:creationId xmlns:p14="http://schemas.microsoft.com/office/powerpoint/2010/main" val="1191529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0CDFD9E-7FF0-6147-80F6-3696FD255AFF}" type="datetimeFigureOut">
              <a:rPr lang="en-US" smtClean="0"/>
              <a:t>3/23/21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E33613-17D0-6B43-9267-6C110CFD4CC4}" type="slidenum">
              <a:rPr lang="en-US" smtClean="0"/>
              <a:t>‹#›</a:t>
            </a:fld>
            <a:endParaRPr lang="en-US"/>
          </a:p>
        </p:txBody>
      </p:sp>
    </p:spTree>
    <p:extLst>
      <p:ext uri="{BB962C8B-B14F-4D97-AF65-F5344CB8AC3E}">
        <p14:creationId xmlns:p14="http://schemas.microsoft.com/office/powerpoint/2010/main" val="1972928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CDFD9E-7FF0-6147-80F6-3696FD255AFF}" type="datetimeFigureOut">
              <a:rPr lang="en-US" smtClean="0"/>
              <a:t>3/23/21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E33613-17D0-6B43-9267-6C110CFD4CC4}" type="slidenum">
              <a:rPr lang="en-US" smtClean="0"/>
              <a:t>‹#›</a:t>
            </a:fld>
            <a:endParaRPr lang="en-US"/>
          </a:p>
        </p:txBody>
      </p:sp>
    </p:spTree>
    <p:extLst>
      <p:ext uri="{BB962C8B-B14F-4D97-AF65-F5344CB8AC3E}">
        <p14:creationId xmlns:p14="http://schemas.microsoft.com/office/powerpoint/2010/main" val="2603437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0CDFD9E-7FF0-6147-80F6-3696FD255AFF}" type="datetimeFigureOut">
              <a:rPr lang="en-US" smtClean="0"/>
              <a:t>3/23/21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E33613-17D0-6B43-9267-6C110CFD4CC4}" type="slidenum">
              <a:rPr lang="en-US" smtClean="0"/>
              <a:t>‹#›</a:t>
            </a:fld>
            <a:endParaRPr lang="en-US"/>
          </a:p>
        </p:txBody>
      </p:sp>
    </p:spTree>
    <p:extLst>
      <p:ext uri="{BB962C8B-B14F-4D97-AF65-F5344CB8AC3E}">
        <p14:creationId xmlns:p14="http://schemas.microsoft.com/office/powerpoint/2010/main" val="3145608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0CDFD9E-7FF0-6147-80F6-3696FD255AFF}" type="datetimeFigureOut">
              <a:rPr lang="en-US" smtClean="0"/>
              <a:t>3/23/21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E33613-17D0-6B43-9267-6C110CFD4CC4}" type="slidenum">
              <a:rPr lang="en-US" smtClean="0"/>
              <a:t>‹#›</a:t>
            </a:fld>
            <a:endParaRPr lang="en-US"/>
          </a:p>
        </p:txBody>
      </p:sp>
    </p:spTree>
    <p:extLst>
      <p:ext uri="{BB962C8B-B14F-4D97-AF65-F5344CB8AC3E}">
        <p14:creationId xmlns:p14="http://schemas.microsoft.com/office/powerpoint/2010/main" val="1317462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0CDFD9E-7FF0-6147-80F6-3696FD255AFF}" type="datetimeFigureOut">
              <a:rPr lang="en-US" smtClean="0"/>
              <a:t>3/23/21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E33613-17D0-6B43-9267-6C110CFD4CC4}" type="slidenum">
              <a:rPr lang="en-US" smtClean="0"/>
              <a:t>‹#›</a:t>
            </a:fld>
            <a:endParaRPr lang="en-US"/>
          </a:p>
        </p:txBody>
      </p:sp>
    </p:spTree>
    <p:extLst>
      <p:ext uri="{BB962C8B-B14F-4D97-AF65-F5344CB8AC3E}">
        <p14:creationId xmlns:p14="http://schemas.microsoft.com/office/powerpoint/2010/main" val="1258930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0CDFD9E-7FF0-6147-80F6-3696FD255AFF}" type="datetimeFigureOut">
              <a:rPr lang="en-US" smtClean="0"/>
              <a:t>3/23/21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E33613-17D0-6B43-9267-6C110CFD4CC4}" type="slidenum">
              <a:rPr lang="en-US" smtClean="0"/>
              <a:t>‹#›</a:t>
            </a:fld>
            <a:endParaRPr lang="en-US"/>
          </a:p>
        </p:txBody>
      </p:sp>
    </p:spTree>
    <p:extLst>
      <p:ext uri="{BB962C8B-B14F-4D97-AF65-F5344CB8AC3E}">
        <p14:creationId xmlns:p14="http://schemas.microsoft.com/office/powerpoint/2010/main" val="37052312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0CDFD9E-7FF0-6147-80F6-3696FD255AFF}" type="datetimeFigureOut">
              <a:rPr lang="en-US" smtClean="0"/>
              <a:t>3/23/21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E33613-17D0-6B43-9267-6C110CFD4CC4}"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37562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0CDFD9E-7FF0-6147-80F6-3696FD255AFF}" type="datetimeFigureOut">
              <a:rPr lang="en-US" smtClean="0"/>
              <a:t>3/23/21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E33613-17D0-6B43-9267-6C110CFD4CC4}" type="slidenum">
              <a:rPr lang="en-US" smtClean="0"/>
              <a:t>‹#›</a:t>
            </a:fld>
            <a:endParaRPr lang="en-US"/>
          </a:p>
        </p:txBody>
      </p:sp>
    </p:spTree>
    <p:extLst>
      <p:ext uri="{BB962C8B-B14F-4D97-AF65-F5344CB8AC3E}">
        <p14:creationId xmlns:p14="http://schemas.microsoft.com/office/powerpoint/2010/main" val="5334069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0CDFD9E-7FF0-6147-80F6-3696FD255AFF}" type="datetimeFigureOut">
              <a:rPr lang="en-US" smtClean="0"/>
              <a:t>3/23/21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E33613-17D0-6B43-9267-6C110CFD4CC4}" type="slidenum">
              <a:rPr lang="en-US" smtClean="0"/>
              <a:t>‹#›</a:t>
            </a:fld>
            <a:endParaRPr lang="en-US"/>
          </a:p>
        </p:txBody>
      </p:sp>
    </p:spTree>
    <p:extLst>
      <p:ext uri="{BB962C8B-B14F-4D97-AF65-F5344CB8AC3E}">
        <p14:creationId xmlns:p14="http://schemas.microsoft.com/office/powerpoint/2010/main" val="14405123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0CDFD9E-7FF0-6147-80F6-3696FD255AFF}" type="datetimeFigureOut">
              <a:rPr lang="en-US" smtClean="0"/>
              <a:t>3/23/21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E33613-17D0-6B43-9267-6C110CFD4CC4}" type="slidenum">
              <a:rPr lang="en-US" smtClean="0"/>
              <a:t>‹#›</a:t>
            </a:fld>
            <a:endParaRPr lang="en-US"/>
          </a:p>
        </p:txBody>
      </p:sp>
    </p:spTree>
    <p:extLst>
      <p:ext uri="{BB962C8B-B14F-4D97-AF65-F5344CB8AC3E}">
        <p14:creationId xmlns:p14="http://schemas.microsoft.com/office/powerpoint/2010/main" val="14636141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CDFD9E-7FF0-6147-80F6-3696FD255AFF}" type="datetimeFigureOut">
              <a:rPr lang="en-US" smtClean="0"/>
              <a:t>3/23/21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E33613-17D0-6B43-9267-6C110CFD4CC4}" type="slidenum">
              <a:rPr lang="en-US" smtClean="0"/>
              <a:t>‹#›</a:t>
            </a:fld>
            <a:endParaRPr lang="en-US"/>
          </a:p>
        </p:txBody>
      </p:sp>
    </p:spTree>
    <p:extLst>
      <p:ext uri="{BB962C8B-B14F-4D97-AF65-F5344CB8AC3E}">
        <p14:creationId xmlns:p14="http://schemas.microsoft.com/office/powerpoint/2010/main" val="39014135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CDFD9E-7FF0-6147-80F6-3696FD255AFF}" type="datetimeFigureOut">
              <a:rPr lang="en-US" smtClean="0"/>
              <a:t>3/23/21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E33613-17D0-6B43-9267-6C110CFD4CC4}" type="slidenum">
              <a:rPr lang="en-US" smtClean="0"/>
              <a:t>‹#›</a:t>
            </a:fld>
            <a:endParaRPr lang="en-US"/>
          </a:p>
        </p:txBody>
      </p:sp>
    </p:spTree>
    <p:extLst>
      <p:ext uri="{BB962C8B-B14F-4D97-AF65-F5344CB8AC3E}">
        <p14:creationId xmlns:p14="http://schemas.microsoft.com/office/powerpoint/2010/main" val="3546870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0CDFD9E-7FF0-6147-80F6-3696FD255AFF}" type="datetimeFigureOut">
              <a:rPr lang="en-US" smtClean="0"/>
              <a:t>3/23/21</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1E33613-17D0-6B43-9267-6C110CFD4CC4}" type="slidenum">
              <a:rPr lang="en-US" smtClean="0"/>
              <a:t>‹#›</a:t>
            </a:fld>
            <a:endParaRPr lang="en-US"/>
          </a:p>
        </p:txBody>
      </p:sp>
    </p:spTree>
    <p:extLst>
      <p:ext uri="{BB962C8B-B14F-4D97-AF65-F5344CB8AC3E}">
        <p14:creationId xmlns:p14="http://schemas.microsoft.com/office/powerpoint/2010/main" val="2049617886"/>
      </p:ext>
    </p:extLst>
  </p:cSld>
  <p:clrMap bg1="dk1" tx1="lt1" bg2="dk2" tx2="lt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 id="2147483827" r:id="rId14"/>
    <p:sldLayoutId id="2147483828" r:id="rId15"/>
    <p:sldLayoutId id="2147483829" r:id="rId16"/>
    <p:sldLayoutId id="2147483830"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www.aljazeera.com/indepth/inpictures/pictures-exodus-idlib-syria-conflict-escalates-200202065643945.html"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hyperlink" Target="https://www.ifhomeless.org/wp-content/uploads/2017/05/HealthyBrainResultsofChronicStress1.jpg" TargetMode="External"/><Relationship Id="rId4" Type="http://schemas.openxmlformats.org/officeDocument/2006/relationships/image" Target="../media/image4.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10.xml.rels><?xml version="1.0" encoding="UTF-8" standalone="yes"?>
<Relationships xmlns="http://schemas.openxmlformats.org/package/2006/relationships"><Relationship Id="rId2" Type="http://schemas.openxmlformats.org/officeDocument/2006/relationships/hyperlink" Target="https://www.ncbi.nlm.nih.gov/books/NBK207195/"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3" Type="http://schemas.openxmlformats.org/officeDocument/2006/relationships/hyperlink" Target="https://www.edutopia.org/article/helping-students-trauma-tragedy-grief-resources" TargetMode="External"/><Relationship Id="rId2" Type="http://schemas.openxmlformats.org/officeDocument/2006/relationships/hyperlink" Target="https://traumaawareschools.org/impact" TargetMode="External"/><Relationship Id="rId1" Type="http://schemas.openxmlformats.org/officeDocument/2006/relationships/slideLayout" Target="../slideLayouts/slideLayout2.xml"/><Relationship Id="rId6" Type="http://schemas.openxmlformats.org/officeDocument/2006/relationships/hyperlink" Target="https://www.edutopia.org/article/how-and-why-trauma-informed-teaching" TargetMode="External"/><Relationship Id="rId5" Type="http://schemas.openxmlformats.org/officeDocument/2006/relationships/hyperlink" Target="https://transformingeducation.org/resources/trauma-informed-sel-toolkit/" TargetMode="External"/><Relationship Id="rId4" Type="http://schemas.openxmlformats.org/officeDocument/2006/relationships/hyperlink" Target="https://www.edsurge.com/news/2018-07-02-integrating-sel-equity-and-trauma-work-for-multiplied-succes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65" name="Rectangle 7">
            <a:extLst>
              <a:ext uri="{FF2B5EF4-FFF2-40B4-BE49-F238E27FC236}">
                <a16:creationId xmlns:a16="http://schemas.microsoft.com/office/drawing/2014/main" id="{7A070EAD-1DCD-4F3D-BA84-799B891A0E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6857D34-E6F5-854E-804A-459559DF96F9}"/>
              </a:ext>
            </a:extLst>
          </p:cNvPr>
          <p:cNvSpPr>
            <a:spLocks noGrp="1"/>
          </p:cNvSpPr>
          <p:nvPr>
            <p:ph type="ctrTitle"/>
          </p:nvPr>
        </p:nvSpPr>
        <p:spPr>
          <a:xfrm>
            <a:off x="3108960" y="1122363"/>
            <a:ext cx="7559039" cy="3027360"/>
          </a:xfrm>
        </p:spPr>
        <p:txBody>
          <a:bodyPr>
            <a:normAutofit/>
          </a:bodyPr>
          <a:lstStyle/>
          <a:p>
            <a:r>
              <a:rPr lang="en-US" sz="5400" dirty="0"/>
              <a:t>Trauma in schools &amp; Classrooms</a:t>
            </a:r>
          </a:p>
        </p:txBody>
      </p:sp>
      <p:sp>
        <p:nvSpPr>
          <p:cNvPr id="3" name="Subtitle 2">
            <a:extLst>
              <a:ext uri="{FF2B5EF4-FFF2-40B4-BE49-F238E27FC236}">
                <a16:creationId xmlns:a16="http://schemas.microsoft.com/office/drawing/2014/main" id="{33FE8B4D-6D68-1D4E-8DFF-73D73AD575AA}"/>
              </a:ext>
            </a:extLst>
          </p:cNvPr>
          <p:cNvSpPr>
            <a:spLocks noGrp="1"/>
          </p:cNvSpPr>
          <p:nvPr>
            <p:ph type="subTitle" idx="1"/>
          </p:nvPr>
        </p:nvSpPr>
        <p:spPr>
          <a:xfrm>
            <a:off x="3128010" y="4149724"/>
            <a:ext cx="7539989" cy="1108075"/>
          </a:xfrm>
        </p:spPr>
        <p:txBody>
          <a:bodyPr>
            <a:normAutofit/>
          </a:bodyPr>
          <a:lstStyle/>
          <a:p>
            <a:r>
              <a:rPr lang="en-US" sz="2400" dirty="0">
                <a:solidFill>
                  <a:schemeClr val="tx1"/>
                </a:solidFill>
              </a:rPr>
              <a:t>Dr. Amy </a:t>
            </a:r>
            <a:r>
              <a:rPr lang="en-US" sz="2400" dirty="0" err="1">
                <a:solidFill>
                  <a:schemeClr val="tx1"/>
                </a:solidFill>
              </a:rPr>
              <a:t>pelissero</a:t>
            </a:r>
            <a:endParaRPr lang="en-US" sz="2400" dirty="0">
              <a:solidFill>
                <a:schemeClr val="tx1"/>
              </a:solidFill>
            </a:endParaRPr>
          </a:p>
          <a:p>
            <a:r>
              <a:rPr lang="en-US" sz="2400" dirty="0">
                <a:solidFill>
                  <a:schemeClr val="tx1"/>
                </a:solidFill>
              </a:rPr>
              <a:t>March 2021</a:t>
            </a:r>
          </a:p>
        </p:txBody>
      </p:sp>
      <p:grpSp>
        <p:nvGrpSpPr>
          <p:cNvPr id="66" name="Group 9">
            <a:extLst>
              <a:ext uri="{FF2B5EF4-FFF2-40B4-BE49-F238E27FC236}">
                <a16:creationId xmlns:a16="http://schemas.microsoft.com/office/drawing/2014/main" id="{DE471E13-6104-4637-8A8F-B545529B1D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alpha val="60000"/>
                </a:schemeClr>
              </a:gs>
              <a:gs pos="100000">
                <a:schemeClr val="bg2">
                  <a:lumMod val="60000"/>
                  <a:lumOff val="40000"/>
                  <a:alpha val="80000"/>
                </a:schemeClr>
              </a:gs>
            </a:gsLst>
            <a:lin ang="5400000" scaled="0"/>
            <a:tileRect/>
          </a:gradFill>
        </p:grpSpPr>
        <p:sp>
          <p:nvSpPr>
            <p:cNvPr id="11" name="Rectangle 5">
              <a:extLst>
                <a:ext uri="{FF2B5EF4-FFF2-40B4-BE49-F238E27FC236}">
                  <a16:creationId xmlns:a16="http://schemas.microsoft.com/office/drawing/2014/main" id="{802F412D-6781-427D-AB79-09FD610CCE5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67" name="Freeform 6">
              <a:extLst>
                <a:ext uri="{FF2B5EF4-FFF2-40B4-BE49-F238E27FC236}">
                  <a16:creationId xmlns:a16="http://schemas.microsoft.com/office/drawing/2014/main" id="{8471B962-D824-43CE-B5DD-704B305B28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3" name="Freeform 7">
              <a:extLst>
                <a:ext uri="{FF2B5EF4-FFF2-40B4-BE49-F238E27FC236}">
                  <a16:creationId xmlns:a16="http://schemas.microsoft.com/office/drawing/2014/main" id="{ED60EBD3-FA75-460B-AFBD-3F234A0CAA1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8" name="Rectangle 8">
              <a:extLst>
                <a:ext uri="{FF2B5EF4-FFF2-40B4-BE49-F238E27FC236}">
                  <a16:creationId xmlns:a16="http://schemas.microsoft.com/office/drawing/2014/main" id="{D0791244-FBF2-49D9-BDBC-E2E58C86B4D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15" name="Freeform 9">
              <a:extLst>
                <a:ext uri="{FF2B5EF4-FFF2-40B4-BE49-F238E27FC236}">
                  <a16:creationId xmlns:a16="http://schemas.microsoft.com/office/drawing/2014/main" id="{FEE4C4B1-195C-40F5-A78F-2EB7ED6E6FA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9" name="Freeform 10">
              <a:extLst>
                <a:ext uri="{FF2B5EF4-FFF2-40B4-BE49-F238E27FC236}">
                  <a16:creationId xmlns:a16="http://schemas.microsoft.com/office/drawing/2014/main" id="{22766AF8-3850-41E4-80D0-321D9A13D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 name="Freeform 11">
              <a:extLst>
                <a:ext uri="{FF2B5EF4-FFF2-40B4-BE49-F238E27FC236}">
                  <a16:creationId xmlns:a16="http://schemas.microsoft.com/office/drawing/2014/main" id="{8834F8EE-AB04-42FE-AE7B-3E9C6ACA0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0" name="Freeform 12">
              <a:extLst>
                <a:ext uri="{FF2B5EF4-FFF2-40B4-BE49-F238E27FC236}">
                  <a16:creationId xmlns:a16="http://schemas.microsoft.com/office/drawing/2014/main" id="{C86BB534-4617-4275-908E-357CF2246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 name="Freeform 13">
              <a:extLst>
                <a:ext uri="{FF2B5EF4-FFF2-40B4-BE49-F238E27FC236}">
                  <a16:creationId xmlns:a16="http://schemas.microsoft.com/office/drawing/2014/main" id="{B6DEB58B-8D28-4BE9-9CA9-F4B3A083BC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1" name="Freeform 14">
              <a:extLst>
                <a:ext uri="{FF2B5EF4-FFF2-40B4-BE49-F238E27FC236}">
                  <a16:creationId xmlns:a16="http://schemas.microsoft.com/office/drawing/2014/main" id="{25A772BC-4720-4EC2-AD61-A7B74E915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1" name="Freeform 15">
              <a:extLst>
                <a:ext uri="{FF2B5EF4-FFF2-40B4-BE49-F238E27FC236}">
                  <a16:creationId xmlns:a16="http://schemas.microsoft.com/office/drawing/2014/main" id="{60D6B27E-FAC5-4267-80A9-DE4D2E02B80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2" name="Freeform 16">
              <a:extLst>
                <a:ext uri="{FF2B5EF4-FFF2-40B4-BE49-F238E27FC236}">
                  <a16:creationId xmlns:a16="http://schemas.microsoft.com/office/drawing/2014/main" id="{1F39FA83-D8C8-4CE3-9C62-10375FD041E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3" name="Freeform 17">
              <a:extLst>
                <a:ext uri="{FF2B5EF4-FFF2-40B4-BE49-F238E27FC236}">
                  <a16:creationId xmlns:a16="http://schemas.microsoft.com/office/drawing/2014/main" id="{E09B4CF3-A51F-4787-81FE-F5C79BA426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4" name="Freeform 18">
              <a:extLst>
                <a:ext uri="{FF2B5EF4-FFF2-40B4-BE49-F238E27FC236}">
                  <a16:creationId xmlns:a16="http://schemas.microsoft.com/office/drawing/2014/main" id="{6695CB35-74E4-43C0-89F5-9FDA59B3AC0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 name="Freeform 19">
              <a:extLst>
                <a:ext uri="{FF2B5EF4-FFF2-40B4-BE49-F238E27FC236}">
                  <a16:creationId xmlns:a16="http://schemas.microsoft.com/office/drawing/2014/main" id="{945450CE-FB13-4C46-825F-5BB1917033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6" name="Freeform 20">
              <a:extLst>
                <a:ext uri="{FF2B5EF4-FFF2-40B4-BE49-F238E27FC236}">
                  <a16:creationId xmlns:a16="http://schemas.microsoft.com/office/drawing/2014/main" id="{E80AA0B2-7FE7-4B75-AC25-E0F6C0FE458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7" name="Freeform 21">
              <a:extLst>
                <a:ext uri="{FF2B5EF4-FFF2-40B4-BE49-F238E27FC236}">
                  <a16:creationId xmlns:a16="http://schemas.microsoft.com/office/drawing/2014/main" id="{2E81F7C1-AD8F-41A0-91A8-E05F66CB0ED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8" name="Freeform 22">
              <a:extLst>
                <a:ext uri="{FF2B5EF4-FFF2-40B4-BE49-F238E27FC236}">
                  <a16:creationId xmlns:a16="http://schemas.microsoft.com/office/drawing/2014/main" id="{F4E8A538-9FFA-4C76-BCE2-D54F56A115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9" name="Freeform 23">
              <a:extLst>
                <a:ext uri="{FF2B5EF4-FFF2-40B4-BE49-F238E27FC236}">
                  <a16:creationId xmlns:a16="http://schemas.microsoft.com/office/drawing/2014/main" id="{3C412824-3CBA-4E74-B2FD-936EA704869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0" name="Freeform 24">
              <a:extLst>
                <a:ext uri="{FF2B5EF4-FFF2-40B4-BE49-F238E27FC236}">
                  <a16:creationId xmlns:a16="http://schemas.microsoft.com/office/drawing/2014/main" id="{E28DC1F0-74FF-4D97-BD4D-FD42DE4AC6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1" name="Freeform 25">
              <a:extLst>
                <a:ext uri="{FF2B5EF4-FFF2-40B4-BE49-F238E27FC236}">
                  <a16:creationId xmlns:a16="http://schemas.microsoft.com/office/drawing/2014/main" id="{77CEC4FA-6FD3-4ABF-BF98-94E7947A5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2" name="Freeform 26">
              <a:extLst>
                <a:ext uri="{FF2B5EF4-FFF2-40B4-BE49-F238E27FC236}">
                  <a16:creationId xmlns:a16="http://schemas.microsoft.com/office/drawing/2014/main" id="{D4E61DA7-BFA9-48AF-BD6F-EBB15C2359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3" name="Freeform 27">
              <a:extLst>
                <a:ext uri="{FF2B5EF4-FFF2-40B4-BE49-F238E27FC236}">
                  <a16:creationId xmlns:a16="http://schemas.microsoft.com/office/drawing/2014/main" id="{57164D6A-1DD9-43AE-878F-A413DC26FB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4" name="Freeform 28">
              <a:extLst>
                <a:ext uri="{FF2B5EF4-FFF2-40B4-BE49-F238E27FC236}">
                  <a16:creationId xmlns:a16="http://schemas.microsoft.com/office/drawing/2014/main" id="{4949EBA6-53D9-4F2D-91DB-EA7AE260F63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5" name="Freeform 29">
              <a:extLst>
                <a:ext uri="{FF2B5EF4-FFF2-40B4-BE49-F238E27FC236}">
                  <a16:creationId xmlns:a16="http://schemas.microsoft.com/office/drawing/2014/main" id="{0AFEA5FA-F759-441C-A0BC-7EDC79A67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6" name="Freeform 30">
              <a:extLst>
                <a:ext uri="{FF2B5EF4-FFF2-40B4-BE49-F238E27FC236}">
                  <a16:creationId xmlns:a16="http://schemas.microsoft.com/office/drawing/2014/main" id="{5B913AE0-5DC8-4244-8C26-ED97F834E33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7" name="Freeform 31">
              <a:extLst>
                <a:ext uri="{FF2B5EF4-FFF2-40B4-BE49-F238E27FC236}">
                  <a16:creationId xmlns:a16="http://schemas.microsoft.com/office/drawing/2014/main" id="{A87DB58A-25D2-46F1-85E3-06F964D016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8" name="Freeform 32">
              <a:extLst>
                <a:ext uri="{FF2B5EF4-FFF2-40B4-BE49-F238E27FC236}">
                  <a16:creationId xmlns:a16="http://schemas.microsoft.com/office/drawing/2014/main" id="{E7AE8209-F3E7-4ACA-98D0-90B282A147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9" name="Rectangle 33">
              <a:extLst>
                <a:ext uri="{FF2B5EF4-FFF2-40B4-BE49-F238E27FC236}">
                  <a16:creationId xmlns:a16="http://schemas.microsoft.com/office/drawing/2014/main" id="{1CED7927-A7C7-444A-A8F3-6348852AEFB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40" name="Freeform 34">
              <a:extLst>
                <a:ext uri="{FF2B5EF4-FFF2-40B4-BE49-F238E27FC236}">
                  <a16:creationId xmlns:a16="http://schemas.microsoft.com/office/drawing/2014/main" id="{08BEDF90-F9A6-4DE4-94B6-43E41603948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1" name="Freeform 35">
              <a:extLst>
                <a:ext uri="{FF2B5EF4-FFF2-40B4-BE49-F238E27FC236}">
                  <a16:creationId xmlns:a16="http://schemas.microsoft.com/office/drawing/2014/main" id="{36540D5F-1C77-438A-BF12-56455C4720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2" name="Freeform 36">
              <a:extLst>
                <a:ext uri="{FF2B5EF4-FFF2-40B4-BE49-F238E27FC236}">
                  <a16:creationId xmlns:a16="http://schemas.microsoft.com/office/drawing/2014/main" id="{52FC779A-BC55-40AC-8FFD-E014F8C05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3" name="Freeform 37">
              <a:extLst>
                <a:ext uri="{FF2B5EF4-FFF2-40B4-BE49-F238E27FC236}">
                  <a16:creationId xmlns:a16="http://schemas.microsoft.com/office/drawing/2014/main" id="{63E42DE5-DC0E-4043-8A35-20C53074A2B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4" name="Freeform 38">
              <a:extLst>
                <a:ext uri="{FF2B5EF4-FFF2-40B4-BE49-F238E27FC236}">
                  <a16:creationId xmlns:a16="http://schemas.microsoft.com/office/drawing/2014/main" id="{41581FA6-993A-4899-ADF1-0A83A6234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5" name="Freeform 39">
              <a:extLst>
                <a:ext uri="{FF2B5EF4-FFF2-40B4-BE49-F238E27FC236}">
                  <a16:creationId xmlns:a16="http://schemas.microsoft.com/office/drawing/2014/main" id="{33C4FDB9-01D2-4CB0-BFED-216CAC7EB8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6" name="Freeform 40">
              <a:extLst>
                <a:ext uri="{FF2B5EF4-FFF2-40B4-BE49-F238E27FC236}">
                  <a16:creationId xmlns:a16="http://schemas.microsoft.com/office/drawing/2014/main" id="{34E715AB-2B68-41C4-A61F-02C413F242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7" name="Freeform 41">
              <a:extLst>
                <a:ext uri="{FF2B5EF4-FFF2-40B4-BE49-F238E27FC236}">
                  <a16:creationId xmlns:a16="http://schemas.microsoft.com/office/drawing/2014/main" id="{D3861C35-D060-408D-9871-4DA2D0547B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8" name="Freeform 42">
              <a:extLst>
                <a:ext uri="{FF2B5EF4-FFF2-40B4-BE49-F238E27FC236}">
                  <a16:creationId xmlns:a16="http://schemas.microsoft.com/office/drawing/2014/main" id="{B4F4F38F-33FE-48A0-986D-FB771F18BE7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9" name="Freeform 43">
              <a:extLst>
                <a:ext uri="{FF2B5EF4-FFF2-40B4-BE49-F238E27FC236}">
                  <a16:creationId xmlns:a16="http://schemas.microsoft.com/office/drawing/2014/main" id="{50FCFC8E-2DC3-4F27-9E02-196830E78D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0" name="Freeform 44">
              <a:extLst>
                <a:ext uri="{FF2B5EF4-FFF2-40B4-BE49-F238E27FC236}">
                  <a16:creationId xmlns:a16="http://schemas.microsoft.com/office/drawing/2014/main" id="{3A6EE414-1500-4144-B453-BA950E5107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1" name="Rectangle 45">
              <a:extLst>
                <a:ext uri="{FF2B5EF4-FFF2-40B4-BE49-F238E27FC236}">
                  <a16:creationId xmlns:a16="http://schemas.microsoft.com/office/drawing/2014/main" id="{0C1A9D8A-5515-4C84-AE17-A6D51243834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52" name="Freeform 46">
              <a:extLst>
                <a:ext uri="{FF2B5EF4-FFF2-40B4-BE49-F238E27FC236}">
                  <a16:creationId xmlns:a16="http://schemas.microsoft.com/office/drawing/2014/main" id="{E8E7C8C7-FE85-4C8F-960C-3748511E08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3" name="Freeform 47">
              <a:extLst>
                <a:ext uri="{FF2B5EF4-FFF2-40B4-BE49-F238E27FC236}">
                  <a16:creationId xmlns:a16="http://schemas.microsoft.com/office/drawing/2014/main" id="{33DF2ED7-F601-4A9F-AA50-822ED85D560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4" name="Freeform 48">
              <a:extLst>
                <a:ext uri="{FF2B5EF4-FFF2-40B4-BE49-F238E27FC236}">
                  <a16:creationId xmlns:a16="http://schemas.microsoft.com/office/drawing/2014/main" id="{FEDB3A05-6FDD-4E87-B800-8F99752444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5" name="Freeform 49">
              <a:extLst>
                <a:ext uri="{FF2B5EF4-FFF2-40B4-BE49-F238E27FC236}">
                  <a16:creationId xmlns:a16="http://schemas.microsoft.com/office/drawing/2014/main" id="{AD6225C0-E391-49D5-9A7B-57C5ED60E1A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6" name="Freeform 50">
              <a:extLst>
                <a:ext uri="{FF2B5EF4-FFF2-40B4-BE49-F238E27FC236}">
                  <a16:creationId xmlns:a16="http://schemas.microsoft.com/office/drawing/2014/main" id="{B814B458-45E5-451C-9CBD-027E3776A4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7" name="Freeform 51">
              <a:extLst>
                <a:ext uri="{FF2B5EF4-FFF2-40B4-BE49-F238E27FC236}">
                  <a16:creationId xmlns:a16="http://schemas.microsoft.com/office/drawing/2014/main" id="{59167140-9A0D-4FE7-8E37-2CD6130116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8" name="Freeform 52">
              <a:extLst>
                <a:ext uri="{FF2B5EF4-FFF2-40B4-BE49-F238E27FC236}">
                  <a16:creationId xmlns:a16="http://schemas.microsoft.com/office/drawing/2014/main" id="{2D38B213-991B-495D-8886-04CAD44C7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9" name="Freeform 53">
              <a:extLst>
                <a:ext uri="{FF2B5EF4-FFF2-40B4-BE49-F238E27FC236}">
                  <a16:creationId xmlns:a16="http://schemas.microsoft.com/office/drawing/2014/main" id="{67C1C3DA-3972-4D98-9D9E-390461B288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0" name="Freeform 54">
              <a:extLst>
                <a:ext uri="{FF2B5EF4-FFF2-40B4-BE49-F238E27FC236}">
                  <a16:creationId xmlns:a16="http://schemas.microsoft.com/office/drawing/2014/main" id="{972F8941-61DB-48E1-B9C1-E732470563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1" name="Freeform 55">
              <a:extLst>
                <a:ext uri="{FF2B5EF4-FFF2-40B4-BE49-F238E27FC236}">
                  <a16:creationId xmlns:a16="http://schemas.microsoft.com/office/drawing/2014/main" id="{857B495F-5C9B-435F-8D39-45CC57471F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2" name="Freeform 56">
              <a:extLst>
                <a:ext uri="{FF2B5EF4-FFF2-40B4-BE49-F238E27FC236}">
                  <a16:creationId xmlns:a16="http://schemas.microsoft.com/office/drawing/2014/main" id="{B607428B-B7C9-4017-84F8-19C9B2134A9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3" name="Freeform 57">
              <a:extLst>
                <a:ext uri="{FF2B5EF4-FFF2-40B4-BE49-F238E27FC236}">
                  <a16:creationId xmlns:a16="http://schemas.microsoft.com/office/drawing/2014/main" id="{A20C5139-2108-4F5E-B892-64F1D8605E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4" name="Freeform 58">
              <a:extLst>
                <a:ext uri="{FF2B5EF4-FFF2-40B4-BE49-F238E27FC236}">
                  <a16:creationId xmlns:a16="http://schemas.microsoft.com/office/drawing/2014/main" id="{C2A51623-F2F3-4584-93F5-598E56A5F4D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spTree>
    <p:extLst>
      <p:ext uri="{BB962C8B-B14F-4D97-AF65-F5344CB8AC3E}">
        <p14:creationId xmlns:p14="http://schemas.microsoft.com/office/powerpoint/2010/main" val="513618408"/>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BFC9644-673A-459F-B3C5-9310A4E50E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4ADB9295-9645-4BF2-ADFD-75800B7FAD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20788" cy="6858001"/>
            <a:chOff x="-14288" y="0"/>
            <a:chExt cx="1220788" cy="6858001"/>
          </a:xfrm>
          <a:solidFill>
            <a:schemeClr val="bg2">
              <a:lumMod val="60000"/>
              <a:lumOff val="40000"/>
              <a:alpha val="60000"/>
            </a:schemeClr>
          </a:solidFill>
        </p:grpSpPr>
        <p:sp>
          <p:nvSpPr>
            <p:cNvPr id="11" name="Rectangle 5">
              <a:extLst>
                <a:ext uri="{FF2B5EF4-FFF2-40B4-BE49-F238E27FC236}">
                  <a16:creationId xmlns:a16="http://schemas.microsoft.com/office/drawing/2014/main" id="{95B061E9-E435-4E1B-B160-96584A11669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12" name="Freeform 6">
              <a:extLst>
                <a:ext uri="{FF2B5EF4-FFF2-40B4-BE49-F238E27FC236}">
                  <a16:creationId xmlns:a16="http://schemas.microsoft.com/office/drawing/2014/main" id="{3CD7972E-7D38-40EE-A80B-E2A848811E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3" name="Freeform 7">
              <a:extLst>
                <a:ext uri="{FF2B5EF4-FFF2-40B4-BE49-F238E27FC236}">
                  <a16:creationId xmlns:a16="http://schemas.microsoft.com/office/drawing/2014/main" id="{524A3B55-746F-419F-8CFF-5F3A4BE1434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4" name="Freeform 8">
              <a:extLst>
                <a:ext uri="{FF2B5EF4-FFF2-40B4-BE49-F238E27FC236}">
                  <a16:creationId xmlns:a16="http://schemas.microsoft.com/office/drawing/2014/main" id="{9C63219B-AD72-4494-935E-F5C70DB549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5" name="Freeform 9">
              <a:extLst>
                <a:ext uri="{FF2B5EF4-FFF2-40B4-BE49-F238E27FC236}">
                  <a16:creationId xmlns:a16="http://schemas.microsoft.com/office/drawing/2014/main" id="{15B41FD2-05E2-44E7-8760-09E65D1C60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6" name="Freeform 10">
              <a:extLst>
                <a:ext uri="{FF2B5EF4-FFF2-40B4-BE49-F238E27FC236}">
                  <a16:creationId xmlns:a16="http://schemas.microsoft.com/office/drawing/2014/main" id="{FE6D63D0-3347-4EE2-8F65-F1C32168FA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 name="Freeform 11">
              <a:extLst>
                <a:ext uri="{FF2B5EF4-FFF2-40B4-BE49-F238E27FC236}">
                  <a16:creationId xmlns:a16="http://schemas.microsoft.com/office/drawing/2014/main" id="{538A46A3-DB16-45D5-B636-03EFE39FE9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 name="Freeform 12">
              <a:extLst>
                <a:ext uri="{FF2B5EF4-FFF2-40B4-BE49-F238E27FC236}">
                  <a16:creationId xmlns:a16="http://schemas.microsoft.com/office/drawing/2014/main" id="{0B8A2B0E-823F-4BE8-9359-45143BB124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 name="Freeform 13">
              <a:extLst>
                <a:ext uri="{FF2B5EF4-FFF2-40B4-BE49-F238E27FC236}">
                  <a16:creationId xmlns:a16="http://schemas.microsoft.com/office/drawing/2014/main" id="{44516B3C-A8BE-46FC-B643-3DFEB7F283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 name="Freeform 14">
              <a:extLst>
                <a:ext uri="{FF2B5EF4-FFF2-40B4-BE49-F238E27FC236}">
                  <a16:creationId xmlns:a16="http://schemas.microsoft.com/office/drawing/2014/main" id="{59FD699C-3920-4E57-BE27-165A3F036C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1" name="Freeform 15">
              <a:extLst>
                <a:ext uri="{FF2B5EF4-FFF2-40B4-BE49-F238E27FC236}">
                  <a16:creationId xmlns:a16="http://schemas.microsoft.com/office/drawing/2014/main" id="{0FB0C02E-3F53-4889-8ADF-80DBC43F693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2" name="Line 16">
              <a:extLst>
                <a:ext uri="{FF2B5EF4-FFF2-40B4-BE49-F238E27FC236}">
                  <a16:creationId xmlns:a16="http://schemas.microsoft.com/office/drawing/2014/main" id="{F8A0C89C-946F-4BCD-8A27-BB73E37FE525}"/>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23" name="Freeform 17">
              <a:extLst>
                <a:ext uri="{FF2B5EF4-FFF2-40B4-BE49-F238E27FC236}">
                  <a16:creationId xmlns:a16="http://schemas.microsoft.com/office/drawing/2014/main" id="{70C83EAF-4E92-4849-A240-B257871DC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4" name="Freeform 18">
              <a:extLst>
                <a:ext uri="{FF2B5EF4-FFF2-40B4-BE49-F238E27FC236}">
                  <a16:creationId xmlns:a16="http://schemas.microsoft.com/office/drawing/2014/main" id="{320FD164-4D7A-469C-B3F4-B926BFACF5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 name="Freeform 19">
              <a:extLst>
                <a:ext uri="{FF2B5EF4-FFF2-40B4-BE49-F238E27FC236}">
                  <a16:creationId xmlns:a16="http://schemas.microsoft.com/office/drawing/2014/main" id="{F6E14D9A-4E63-48FF-95C5-9E8DDFF86C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6" name="Freeform 20">
              <a:extLst>
                <a:ext uri="{FF2B5EF4-FFF2-40B4-BE49-F238E27FC236}">
                  <a16:creationId xmlns:a16="http://schemas.microsoft.com/office/drawing/2014/main" id="{F3DCD24F-3CA8-4404-B22C-E4C928995F3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7" name="Rectangle 21">
              <a:extLst>
                <a:ext uri="{FF2B5EF4-FFF2-40B4-BE49-F238E27FC236}">
                  <a16:creationId xmlns:a16="http://schemas.microsoft.com/office/drawing/2014/main" id="{8AD2E827-32A3-4BE4-9CC6-8315629177A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28" name="Freeform 22">
              <a:extLst>
                <a:ext uri="{FF2B5EF4-FFF2-40B4-BE49-F238E27FC236}">
                  <a16:creationId xmlns:a16="http://schemas.microsoft.com/office/drawing/2014/main" id="{47FB2CCC-1230-494F-B2D1-F05E5B8EDF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9" name="Freeform 23">
              <a:extLst>
                <a:ext uri="{FF2B5EF4-FFF2-40B4-BE49-F238E27FC236}">
                  <a16:creationId xmlns:a16="http://schemas.microsoft.com/office/drawing/2014/main" id="{A5F44514-9274-47E3-9243-CA9356C166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0" name="Freeform 24">
              <a:extLst>
                <a:ext uri="{FF2B5EF4-FFF2-40B4-BE49-F238E27FC236}">
                  <a16:creationId xmlns:a16="http://schemas.microsoft.com/office/drawing/2014/main" id="{D06192CD-AD86-4DCA-8B53-4ACCA46583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1" name="Freeform 25">
              <a:extLst>
                <a:ext uri="{FF2B5EF4-FFF2-40B4-BE49-F238E27FC236}">
                  <a16:creationId xmlns:a16="http://schemas.microsoft.com/office/drawing/2014/main" id="{99E9203A-21E4-46D8-981A-4B28CA320A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2" name="Freeform 26">
              <a:extLst>
                <a:ext uri="{FF2B5EF4-FFF2-40B4-BE49-F238E27FC236}">
                  <a16:creationId xmlns:a16="http://schemas.microsoft.com/office/drawing/2014/main" id="{32FCE9B6-FB52-4045-8DCC-E5959B9A40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3" name="Freeform 27">
              <a:extLst>
                <a:ext uri="{FF2B5EF4-FFF2-40B4-BE49-F238E27FC236}">
                  <a16:creationId xmlns:a16="http://schemas.microsoft.com/office/drawing/2014/main" id="{E4A7025C-CDE8-429A-BBB9-E7380C962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4" name="Freeform 28">
              <a:extLst>
                <a:ext uri="{FF2B5EF4-FFF2-40B4-BE49-F238E27FC236}">
                  <a16:creationId xmlns:a16="http://schemas.microsoft.com/office/drawing/2014/main" id="{A4EA0256-5DF5-437A-98A7-B79F3E6BB89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5" name="Freeform 29">
              <a:extLst>
                <a:ext uri="{FF2B5EF4-FFF2-40B4-BE49-F238E27FC236}">
                  <a16:creationId xmlns:a16="http://schemas.microsoft.com/office/drawing/2014/main" id="{90C9433D-9E1C-493B-BEBD-C3081FFA328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6" name="Freeform 30">
              <a:extLst>
                <a:ext uri="{FF2B5EF4-FFF2-40B4-BE49-F238E27FC236}">
                  <a16:creationId xmlns:a16="http://schemas.microsoft.com/office/drawing/2014/main" id="{352B39BB-F298-4285-A709-1FBA0CB722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7" name="Freeform 31">
              <a:extLst>
                <a:ext uri="{FF2B5EF4-FFF2-40B4-BE49-F238E27FC236}">
                  <a16:creationId xmlns:a16="http://schemas.microsoft.com/office/drawing/2014/main" id="{31CAF2A0-CBA0-4E86-AA87-8750EC1AFB2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sp>
        <p:nvSpPr>
          <p:cNvPr id="2" name="Title 1">
            <a:extLst>
              <a:ext uri="{FF2B5EF4-FFF2-40B4-BE49-F238E27FC236}">
                <a16:creationId xmlns:a16="http://schemas.microsoft.com/office/drawing/2014/main" id="{89B1C23C-ABA7-F842-AF34-467CD4C3EFB7}"/>
              </a:ext>
            </a:extLst>
          </p:cNvPr>
          <p:cNvSpPr>
            <a:spLocks noGrp="1"/>
          </p:cNvSpPr>
          <p:nvPr>
            <p:ph type="title"/>
          </p:nvPr>
        </p:nvSpPr>
        <p:spPr>
          <a:xfrm>
            <a:off x="1019015" y="1093787"/>
            <a:ext cx="3059969" cy="4697413"/>
          </a:xfrm>
        </p:spPr>
        <p:txBody>
          <a:bodyPr>
            <a:normAutofit/>
          </a:bodyPr>
          <a:lstStyle/>
          <a:p>
            <a:r>
              <a:rPr lang="en-US" dirty="0"/>
              <a:t>My experiences</a:t>
            </a:r>
          </a:p>
        </p:txBody>
      </p:sp>
      <p:sp useBgFill="1">
        <p:nvSpPr>
          <p:cNvPr id="39" name="Round Diagonal Corner Rectangle 7">
            <a:extLst>
              <a:ext uri="{FF2B5EF4-FFF2-40B4-BE49-F238E27FC236}">
                <a16:creationId xmlns:a16="http://schemas.microsoft.com/office/drawing/2014/main" id="{7D1C411D-0818-4640-8657-2AF78250C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5084" y="0"/>
            <a:ext cx="7566916" cy="6848476"/>
          </a:xfrm>
          <a:prstGeom prst="round2DiagRect">
            <a:avLst>
              <a:gd name="adj1" fmla="val 0"/>
              <a:gd name="adj2" fmla="val 0"/>
            </a:avLst>
          </a:prstGeom>
          <a:ln w="19050" cap="sq">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E70A964-351D-2F4B-BC75-9A8CEF23B221}"/>
              </a:ext>
            </a:extLst>
          </p:cNvPr>
          <p:cNvSpPr>
            <a:spLocks noGrp="1"/>
          </p:cNvSpPr>
          <p:nvPr>
            <p:ph idx="1"/>
          </p:nvPr>
        </p:nvSpPr>
        <p:spPr>
          <a:xfrm>
            <a:off x="5215467" y="754744"/>
            <a:ext cx="5831944" cy="5466670"/>
          </a:xfrm>
        </p:spPr>
        <p:txBody>
          <a:bodyPr>
            <a:normAutofit lnSpcReduction="10000"/>
          </a:bodyPr>
          <a:lstStyle/>
          <a:p>
            <a:r>
              <a:rPr lang="en-US" sz="2600" dirty="0">
                <a:latin typeface="Calibri" panose="020F0502020204030204" pitchFamily="34" charset="0"/>
                <a:cs typeface="Calibri" panose="020F0502020204030204" pitchFamily="34" charset="0"/>
              </a:rPr>
              <a:t>Mom to 2 high school girls</a:t>
            </a:r>
          </a:p>
          <a:p>
            <a:r>
              <a:rPr lang="en-US" sz="2600" dirty="0">
                <a:latin typeface="Calibri" panose="020F0502020204030204" pitchFamily="34" charset="0"/>
                <a:cs typeface="Calibri" panose="020F0502020204030204" pitchFamily="34" charset="0"/>
              </a:rPr>
              <a:t>Certified English/ESOL teacher for 25+ years</a:t>
            </a:r>
          </a:p>
          <a:p>
            <a:r>
              <a:rPr lang="en-US" sz="2600" dirty="0">
                <a:latin typeface="Calibri" panose="020F0502020204030204" pitchFamily="34" charset="0"/>
                <a:cs typeface="Calibri" panose="020F0502020204030204" pitchFamily="34" charset="0"/>
              </a:rPr>
              <a:t>Refugee Family Literacy Tutor/Volunteer</a:t>
            </a:r>
          </a:p>
          <a:p>
            <a:r>
              <a:rPr lang="en-US" sz="2600" dirty="0">
                <a:latin typeface="Calibri" panose="020F0502020204030204" pitchFamily="34" charset="0"/>
                <a:cs typeface="Calibri" panose="020F0502020204030204" pitchFamily="34" charset="0"/>
              </a:rPr>
              <a:t>Teacher &amp; Head of School at GVP </a:t>
            </a:r>
          </a:p>
          <a:p>
            <a:r>
              <a:rPr lang="en-US" sz="2600" dirty="0">
                <a:latin typeface="Calibri" panose="020F0502020204030204" pitchFamily="34" charset="0"/>
                <a:cs typeface="Calibri" panose="020F0502020204030204" pitchFamily="34" charset="0"/>
              </a:rPr>
              <a:t>Mentor</a:t>
            </a:r>
          </a:p>
          <a:p>
            <a:r>
              <a:rPr lang="en-US" sz="2600" dirty="0">
                <a:latin typeface="Calibri" panose="020F0502020204030204" pitchFamily="34" charset="0"/>
                <a:cs typeface="Calibri" panose="020F0502020204030204" pitchFamily="34" charset="0"/>
              </a:rPr>
              <a:t>Ph.D. in Teaching &amp; Learning for Language and Literacy </a:t>
            </a:r>
          </a:p>
          <a:p>
            <a:pPr lvl="1"/>
            <a:r>
              <a:rPr lang="en-US" sz="2200" dirty="0">
                <a:latin typeface="Calibri" panose="020F0502020204030204" pitchFamily="34" charset="0"/>
                <a:cs typeface="Calibri" panose="020F0502020204030204" pitchFamily="34" charset="0"/>
              </a:rPr>
              <a:t>Dissertation study of refugee young women’s book club and literacy practices outside of school </a:t>
            </a:r>
          </a:p>
          <a:p>
            <a:endParaRPr lang="en-US" dirty="0"/>
          </a:p>
        </p:txBody>
      </p:sp>
    </p:spTree>
    <p:extLst>
      <p:ext uri="{BB962C8B-B14F-4D97-AF65-F5344CB8AC3E}">
        <p14:creationId xmlns:p14="http://schemas.microsoft.com/office/powerpoint/2010/main" val="2830347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0A019-76CA-0A49-8993-B73C615189B5}"/>
              </a:ext>
            </a:extLst>
          </p:cNvPr>
          <p:cNvSpPr>
            <a:spLocks noGrp="1"/>
          </p:cNvSpPr>
          <p:nvPr>
            <p:ph type="title"/>
          </p:nvPr>
        </p:nvSpPr>
        <p:spPr>
          <a:xfrm>
            <a:off x="1141413" y="1755277"/>
            <a:ext cx="4382654" cy="1107996"/>
          </a:xfrm>
        </p:spPr>
        <p:txBody>
          <a:bodyPr/>
          <a:lstStyle/>
          <a:p>
            <a:r>
              <a:rPr lang="en-US" b="1" dirty="0">
                <a:latin typeface="Calibri" panose="020F0502020204030204" pitchFamily="34" charset="0"/>
                <a:cs typeface="Calibri" panose="020F0502020204030204" pitchFamily="34" charset="0"/>
              </a:rPr>
              <a:t>Why do we teach? </a:t>
            </a:r>
          </a:p>
        </p:txBody>
      </p:sp>
      <p:sp>
        <p:nvSpPr>
          <p:cNvPr id="3" name="Content Placeholder 2">
            <a:extLst>
              <a:ext uri="{FF2B5EF4-FFF2-40B4-BE49-F238E27FC236}">
                <a16:creationId xmlns:a16="http://schemas.microsoft.com/office/drawing/2014/main" id="{095A1033-DC6A-4048-B40E-8230C7EA9698}"/>
              </a:ext>
            </a:extLst>
          </p:cNvPr>
          <p:cNvSpPr>
            <a:spLocks noGrp="1"/>
          </p:cNvSpPr>
          <p:nvPr>
            <p:ph sz="half" idx="1"/>
          </p:nvPr>
        </p:nvSpPr>
        <p:spPr>
          <a:xfrm>
            <a:off x="994350" y="2863273"/>
            <a:ext cx="4529717" cy="2540000"/>
          </a:xfrm>
        </p:spPr>
        <p:txBody>
          <a:bodyPr>
            <a:normAutofit fontScale="55000" lnSpcReduction="20000"/>
          </a:bodyPr>
          <a:lstStyle/>
          <a:p>
            <a:r>
              <a:rPr lang="en-US" sz="3400" dirty="0">
                <a:latin typeface="Calibri" panose="020F0502020204030204" pitchFamily="34" charset="0"/>
                <a:cs typeface="Calibri" panose="020F0502020204030204" pitchFamily="34" charset="0"/>
              </a:rPr>
              <a:t>We want to make a difference in the lives and learning of students. </a:t>
            </a:r>
          </a:p>
          <a:p>
            <a:r>
              <a:rPr lang="en-US" sz="3400" dirty="0">
                <a:latin typeface="Calibri" panose="020F0502020204030204" pitchFamily="34" charset="0"/>
                <a:cs typeface="Calibri" panose="020F0502020204030204" pitchFamily="34" charset="0"/>
              </a:rPr>
              <a:t>We want to contribute to creating a positive future for our students and communities. </a:t>
            </a:r>
          </a:p>
          <a:p>
            <a:endParaRPr lang="en-US" dirty="0"/>
          </a:p>
        </p:txBody>
      </p:sp>
      <p:sp>
        <p:nvSpPr>
          <p:cNvPr id="4" name="Content Placeholder 3">
            <a:extLst>
              <a:ext uri="{FF2B5EF4-FFF2-40B4-BE49-F238E27FC236}">
                <a16:creationId xmlns:a16="http://schemas.microsoft.com/office/drawing/2014/main" id="{AA969A75-004D-5544-8420-897EEF9A8320}"/>
              </a:ext>
            </a:extLst>
          </p:cNvPr>
          <p:cNvSpPr>
            <a:spLocks noGrp="1"/>
          </p:cNvSpPr>
          <p:nvPr>
            <p:ph sz="half" idx="2"/>
          </p:nvPr>
        </p:nvSpPr>
        <p:spPr>
          <a:xfrm>
            <a:off x="5957456" y="2530764"/>
            <a:ext cx="5237018" cy="3708718"/>
          </a:xfrm>
        </p:spPr>
        <p:txBody>
          <a:bodyPr>
            <a:normAutofit fontScale="55000" lnSpcReduction="20000"/>
          </a:bodyPr>
          <a:lstStyle/>
          <a:p>
            <a:r>
              <a:rPr lang="en-US" sz="3400" dirty="0">
                <a:latin typeface="Calibri" panose="020F0502020204030204" pitchFamily="34" charset="0"/>
                <a:cs typeface="Calibri" panose="020F0502020204030204" pitchFamily="34" charset="0"/>
              </a:rPr>
              <a:t>Positive relationships (especially with teachers) are the number one factor in student success time and time again in study after study. </a:t>
            </a:r>
          </a:p>
          <a:p>
            <a:r>
              <a:rPr lang="en-US" sz="3400" dirty="0">
                <a:latin typeface="Calibri" panose="020F0502020204030204" pitchFamily="34" charset="0"/>
                <a:cs typeface="Calibri" panose="020F0502020204030204" pitchFamily="34" charset="0"/>
              </a:rPr>
              <a:t>Students experiencing trauma or chronic stress will be less likely to engage in meaningful learning; flight, fight, and freeze responses (high stress) can keep students from school and life success. </a:t>
            </a:r>
          </a:p>
          <a:p>
            <a:r>
              <a:rPr lang="en-US" sz="3400" dirty="0">
                <a:latin typeface="Calibri" panose="020F0502020204030204" pitchFamily="34" charset="0"/>
                <a:cs typeface="Calibri" panose="020F0502020204030204" pitchFamily="34" charset="0"/>
              </a:rPr>
              <a:t>“All brains come with a default setting: Avoid threats to safety at all costs and seek well-being at every opportunity” (Hammond, 2015). </a:t>
            </a:r>
          </a:p>
          <a:p>
            <a:endParaRPr lang="en-US" dirty="0"/>
          </a:p>
        </p:txBody>
      </p:sp>
      <p:sp>
        <p:nvSpPr>
          <p:cNvPr id="5" name="TextBox 4">
            <a:extLst>
              <a:ext uri="{FF2B5EF4-FFF2-40B4-BE49-F238E27FC236}">
                <a16:creationId xmlns:a16="http://schemas.microsoft.com/office/drawing/2014/main" id="{DC2FD490-CA4C-4A45-95C4-E8D6D6B352D1}"/>
              </a:ext>
            </a:extLst>
          </p:cNvPr>
          <p:cNvSpPr txBox="1"/>
          <p:nvPr/>
        </p:nvSpPr>
        <p:spPr>
          <a:xfrm>
            <a:off x="5818909" y="1126836"/>
            <a:ext cx="5237018" cy="1661993"/>
          </a:xfrm>
          <a:prstGeom prst="rect">
            <a:avLst/>
          </a:prstGeom>
          <a:noFill/>
        </p:spPr>
        <p:txBody>
          <a:bodyPr wrap="square" rtlCol="0">
            <a:spAutoFit/>
          </a:bodyPr>
          <a:lstStyle/>
          <a:p>
            <a:r>
              <a:rPr lang="en-US" sz="2800" b="1" dirty="0"/>
              <a:t>What does research tell us about our brains, teaching, and learning?</a:t>
            </a:r>
          </a:p>
          <a:p>
            <a:r>
              <a:rPr lang="en-US" b="1" dirty="0"/>
              <a:t>  </a:t>
            </a:r>
            <a:endParaRPr lang="en-US"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38161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8F646-5245-F941-AE6F-5D7FDA95A5A9}"/>
              </a:ext>
            </a:extLst>
          </p:cNvPr>
          <p:cNvSpPr>
            <a:spLocks noGrp="1"/>
          </p:cNvSpPr>
          <p:nvPr>
            <p:ph type="title"/>
          </p:nvPr>
        </p:nvSpPr>
        <p:spPr>
          <a:xfrm>
            <a:off x="1141413" y="618518"/>
            <a:ext cx="9905998" cy="1478570"/>
          </a:xfrm>
        </p:spPr>
        <p:txBody>
          <a:bodyPr>
            <a:normAutofit/>
          </a:bodyPr>
          <a:lstStyle/>
          <a:p>
            <a:pPr algn="ctr"/>
            <a:r>
              <a:rPr lang="en-US" b="1" dirty="0"/>
              <a:t>What is </a:t>
            </a:r>
            <a:br>
              <a:rPr lang="en-US" b="1" dirty="0"/>
            </a:br>
            <a:r>
              <a:rPr lang="en-US" b="1" dirty="0"/>
              <a:t>Trauma?</a:t>
            </a:r>
            <a:endParaRPr lang="en-US" dirty="0"/>
          </a:p>
        </p:txBody>
      </p:sp>
      <p:pic>
        <p:nvPicPr>
          <p:cNvPr id="4" name="Picture 3">
            <a:extLst>
              <a:ext uri="{FF2B5EF4-FFF2-40B4-BE49-F238E27FC236}">
                <a16:creationId xmlns:a16="http://schemas.microsoft.com/office/drawing/2014/main" id="{A3891743-B0BE-C54E-A5E8-DD5B93404C27}"/>
              </a:ext>
            </a:extLst>
          </p:cNvPr>
          <p:cNvPicPr>
            <a:picLocks noChangeAspect="1"/>
          </p:cNvPicPr>
          <p:nvPr/>
        </p:nvPicPr>
        <p:blipFill rotWithShape="1">
          <a:blip r:embed="rId3"/>
          <a:srcRect r="-3" b="187"/>
          <a:stretch/>
        </p:blipFill>
        <p:spPr>
          <a:xfrm>
            <a:off x="1141412" y="2497720"/>
            <a:ext cx="4662140" cy="3047892"/>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
        <p:nvSpPr>
          <p:cNvPr id="3" name="Content Placeholder 2">
            <a:extLst>
              <a:ext uri="{FF2B5EF4-FFF2-40B4-BE49-F238E27FC236}">
                <a16:creationId xmlns:a16="http://schemas.microsoft.com/office/drawing/2014/main" id="{62AA6475-D643-264E-9142-E13329CCBBD5}"/>
              </a:ext>
            </a:extLst>
          </p:cNvPr>
          <p:cNvSpPr>
            <a:spLocks noGrp="1"/>
          </p:cNvSpPr>
          <p:nvPr>
            <p:ph idx="1"/>
          </p:nvPr>
        </p:nvSpPr>
        <p:spPr>
          <a:xfrm>
            <a:off x="6204479" y="2249487"/>
            <a:ext cx="4844521" cy="3541714"/>
          </a:xfrm>
        </p:spPr>
        <p:txBody>
          <a:bodyPr anchor="ctr">
            <a:noAutofit/>
          </a:bodyPr>
          <a:lstStyle/>
          <a:p>
            <a:pPr marL="0" lvl="0" indent="0">
              <a:buNone/>
            </a:pPr>
            <a:r>
              <a:rPr lang="en-US" sz="2800" dirty="0">
                <a:latin typeface="Calibri" panose="020F0502020204030204" pitchFamily="34" charset="0"/>
                <a:cs typeface="Calibri" panose="020F0502020204030204" pitchFamily="34" charset="0"/>
              </a:rPr>
              <a:t>A response to an experience that is so stressful that it overwhelms an individual’s capacity to cope. </a:t>
            </a:r>
          </a:p>
          <a:p>
            <a:pPr marL="0" lvl="0" indent="0">
              <a:buNone/>
            </a:pPr>
            <a:endParaRPr lang="en-US" sz="2800" dirty="0">
              <a:latin typeface="Calibri" panose="020F0502020204030204" pitchFamily="34" charset="0"/>
              <a:cs typeface="Calibri" panose="020F0502020204030204" pitchFamily="34" charset="0"/>
            </a:endParaRPr>
          </a:p>
          <a:p>
            <a:pPr marL="0" lvl="0" indent="0">
              <a:buNone/>
            </a:pPr>
            <a:r>
              <a:rPr lang="en-US" sz="2800" dirty="0">
                <a:latin typeface="Calibri" panose="020F0502020204030204" pitchFamily="34" charset="0"/>
                <a:cs typeface="Calibri" panose="020F0502020204030204" pitchFamily="34" charset="0"/>
              </a:rPr>
              <a:t>(</a:t>
            </a:r>
            <a:r>
              <a:rPr lang="en-US" sz="2800" dirty="0" err="1">
                <a:latin typeface="Calibri" panose="020F0502020204030204" pitchFamily="34" charset="0"/>
                <a:cs typeface="Calibri" panose="020F0502020204030204" pitchFamily="34" charset="0"/>
              </a:rPr>
              <a:t>Hirokazu</a:t>
            </a:r>
            <a:r>
              <a:rPr lang="en-US" sz="2800" dirty="0">
                <a:latin typeface="Calibri" panose="020F0502020204030204" pitchFamily="34" charset="0"/>
                <a:cs typeface="Calibri" panose="020F0502020204030204" pitchFamily="34" charset="0"/>
              </a:rPr>
              <a:t> Yoshikawa, 2011) </a:t>
            </a:r>
          </a:p>
        </p:txBody>
      </p:sp>
      <p:sp>
        <p:nvSpPr>
          <p:cNvPr id="5" name="TextBox 4">
            <a:extLst>
              <a:ext uri="{FF2B5EF4-FFF2-40B4-BE49-F238E27FC236}">
                <a16:creationId xmlns:a16="http://schemas.microsoft.com/office/drawing/2014/main" id="{E3B9A66F-FE34-5D43-B878-3A92B3462240}"/>
              </a:ext>
            </a:extLst>
          </p:cNvPr>
          <p:cNvSpPr txBox="1"/>
          <p:nvPr/>
        </p:nvSpPr>
        <p:spPr>
          <a:xfrm>
            <a:off x="1141412" y="5240823"/>
            <a:ext cx="4662140" cy="304789"/>
          </a:xfrm>
          <a:prstGeom prst="rect">
            <a:avLst/>
          </a:prstGeom>
          <a:solidFill>
            <a:srgbClr val="000000">
              <a:alpha val="50000"/>
            </a:srgbClr>
          </a:solidFill>
          <a:ln>
            <a:noFill/>
          </a:ln>
        </p:spPr>
        <p:txBody>
          <a:bodyPr wrap="square" rtlCol="0">
            <a:noAutofit/>
          </a:bodyPr>
          <a:lstStyle/>
          <a:p>
            <a:pPr algn="ctr">
              <a:spcAft>
                <a:spcPts val="600"/>
              </a:spcAft>
            </a:pPr>
            <a:r>
              <a:rPr lang="en-US" sz="950">
                <a:solidFill>
                  <a:srgbClr val="FFFFFF"/>
                </a:solidFill>
                <a:hlinkClick r:id="rId4">
                  <a:extLst>
                    <a:ext uri="{A12FA001-AC4F-418D-AE19-62706E023703}">
                      <ahyp:hlinkClr xmlns:ahyp="http://schemas.microsoft.com/office/drawing/2018/hyperlinkcolor" val="tx"/>
                    </a:ext>
                  </a:extLst>
                </a:hlinkClick>
              </a:rPr>
              <a:t>https://www.aljazeera.com/indepth/inpictures/pictures-exodus-idlib-syria-conflict-escalates-200202065643945.html</a:t>
            </a:r>
            <a:endParaRPr lang="en-US" sz="950">
              <a:solidFill>
                <a:srgbClr val="FFFFFF"/>
              </a:solidFill>
            </a:endParaRPr>
          </a:p>
        </p:txBody>
      </p:sp>
      <p:sp>
        <p:nvSpPr>
          <p:cNvPr id="6" name="TextBox 5">
            <a:extLst>
              <a:ext uri="{FF2B5EF4-FFF2-40B4-BE49-F238E27FC236}">
                <a16:creationId xmlns:a16="http://schemas.microsoft.com/office/drawing/2014/main" id="{BC3522D8-130E-7F43-841B-26945EFC32D2}"/>
              </a:ext>
            </a:extLst>
          </p:cNvPr>
          <p:cNvSpPr txBox="1"/>
          <p:nvPr/>
        </p:nvSpPr>
        <p:spPr>
          <a:xfrm>
            <a:off x="2059709" y="6243782"/>
            <a:ext cx="5698548" cy="369332"/>
          </a:xfrm>
          <a:prstGeom prst="rect">
            <a:avLst/>
          </a:prstGeom>
          <a:noFill/>
        </p:spPr>
        <p:txBody>
          <a:bodyPr wrap="none" rtlCol="0">
            <a:spAutoFit/>
          </a:bodyPr>
          <a:lstStyle/>
          <a:p>
            <a:r>
              <a:rPr lang="en-US" dirty="0">
                <a:latin typeface="Calibri" panose="020F0502020204030204" pitchFamily="34" charset="0"/>
                <a:cs typeface="Calibri" panose="020F0502020204030204" pitchFamily="34" charset="0"/>
              </a:rPr>
              <a:t>”Trauma is a normal response to an abnormal experience.” </a:t>
            </a:r>
          </a:p>
        </p:txBody>
      </p:sp>
    </p:spTree>
    <p:extLst>
      <p:ext uri="{BB962C8B-B14F-4D97-AF65-F5344CB8AC3E}">
        <p14:creationId xmlns:p14="http://schemas.microsoft.com/office/powerpoint/2010/main" val="2827614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6BFC9644-673A-459F-B3C5-9310A4E50E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a:extLst>
              <a:ext uri="{FF2B5EF4-FFF2-40B4-BE49-F238E27FC236}">
                <a16:creationId xmlns:a16="http://schemas.microsoft.com/office/drawing/2014/main" id="{4ADB9295-9645-4BF2-ADFD-75800B7FAD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20788" cy="6858001"/>
            <a:chOff x="-14288" y="0"/>
            <a:chExt cx="1220788" cy="6858001"/>
          </a:xfrm>
          <a:solidFill>
            <a:schemeClr val="bg2">
              <a:lumMod val="60000"/>
              <a:lumOff val="40000"/>
              <a:alpha val="60000"/>
            </a:schemeClr>
          </a:solidFill>
        </p:grpSpPr>
        <p:sp>
          <p:nvSpPr>
            <p:cNvPr id="59" name="Rectangle 5">
              <a:extLst>
                <a:ext uri="{FF2B5EF4-FFF2-40B4-BE49-F238E27FC236}">
                  <a16:creationId xmlns:a16="http://schemas.microsoft.com/office/drawing/2014/main" id="{95B061E9-E435-4E1B-B160-96584A11669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60" name="Freeform 6">
              <a:extLst>
                <a:ext uri="{FF2B5EF4-FFF2-40B4-BE49-F238E27FC236}">
                  <a16:creationId xmlns:a16="http://schemas.microsoft.com/office/drawing/2014/main" id="{3CD7972E-7D38-40EE-A80B-E2A848811E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1" name="Freeform 7">
              <a:extLst>
                <a:ext uri="{FF2B5EF4-FFF2-40B4-BE49-F238E27FC236}">
                  <a16:creationId xmlns:a16="http://schemas.microsoft.com/office/drawing/2014/main" id="{524A3B55-746F-419F-8CFF-5F3A4BE1434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2" name="Freeform 8">
              <a:extLst>
                <a:ext uri="{FF2B5EF4-FFF2-40B4-BE49-F238E27FC236}">
                  <a16:creationId xmlns:a16="http://schemas.microsoft.com/office/drawing/2014/main" id="{9C63219B-AD72-4494-935E-F5C70DB549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3" name="Freeform 9">
              <a:extLst>
                <a:ext uri="{FF2B5EF4-FFF2-40B4-BE49-F238E27FC236}">
                  <a16:creationId xmlns:a16="http://schemas.microsoft.com/office/drawing/2014/main" id="{15B41FD2-05E2-44E7-8760-09E65D1C60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4" name="Freeform 10">
              <a:extLst>
                <a:ext uri="{FF2B5EF4-FFF2-40B4-BE49-F238E27FC236}">
                  <a16:creationId xmlns:a16="http://schemas.microsoft.com/office/drawing/2014/main" id="{FE6D63D0-3347-4EE2-8F65-F1C32168FA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5" name="Freeform 11">
              <a:extLst>
                <a:ext uri="{FF2B5EF4-FFF2-40B4-BE49-F238E27FC236}">
                  <a16:creationId xmlns:a16="http://schemas.microsoft.com/office/drawing/2014/main" id="{538A46A3-DB16-45D5-B636-03EFE39FE9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6" name="Freeform 12">
              <a:extLst>
                <a:ext uri="{FF2B5EF4-FFF2-40B4-BE49-F238E27FC236}">
                  <a16:creationId xmlns:a16="http://schemas.microsoft.com/office/drawing/2014/main" id="{0B8A2B0E-823F-4BE8-9359-45143BB124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7" name="Freeform 13">
              <a:extLst>
                <a:ext uri="{FF2B5EF4-FFF2-40B4-BE49-F238E27FC236}">
                  <a16:creationId xmlns:a16="http://schemas.microsoft.com/office/drawing/2014/main" id="{44516B3C-A8BE-46FC-B643-3DFEB7F283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8" name="Freeform 14">
              <a:extLst>
                <a:ext uri="{FF2B5EF4-FFF2-40B4-BE49-F238E27FC236}">
                  <a16:creationId xmlns:a16="http://schemas.microsoft.com/office/drawing/2014/main" id="{59FD699C-3920-4E57-BE27-165A3F036C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9" name="Freeform 15">
              <a:extLst>
                <a:ext uri="{FF2B5EF4-FFF2-40B4-BE49-F238E27FC236}">
                  <a16:creationId xmlns:a16="http://schemas.microsoft.com/office/drawing/2014/main" id="{0FB0C02E-3F53-4889-8ADF-80DBC43F693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0" name="Line 16">
              <a:extLst>
                <a:ext uri="{FF2B5EF4-FFF2-40B4-BE49-F238E27FC236}">
                  <a16:creationId xmlns:a16="http://schemas.microsoft.com/office/drawing/2014/main" id="{F8A0C89C-946F-4BCD-8A27-BB73E37FE525}"/>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71" name="Freeform 17">
              <a:extLst>
                <a:ext uri="{FF2B5EF4-FFF2-40B4-BE49-F238E27FC236}">
                  <a16:creationId xmlns:a16="http://schemas.microsoft.com/office/drawing/2014/main" id="{70C83EAF-4E92-4849-A240-B257871DC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2" name="Freeform 18">
              <a:extLst>
                <a:ext uri="{FF2B5EF4-FFF2-40B4-BE49-F238E27FC236}">
                  <a16:creationId xmlns:a16="http://schemas.microsoft.com/office/drawing/2014/main" id="{320FD164-4D7A-469C-B3F4-B926BFACF5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3" name="Freeform 19">
              <a:extLst>
                <a:ext uri="{FF2B5EF4-FFF2-40B4-BE49-F238E27FC236}">
                  <a16:creationId xmlns:a16="http://schemas.microsoft.com/office/drawing/2014/main" id="{F6E14D9A-4E63-48FF-95C5-9E8DDFF86C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4" name="Freeform 20">
              <a:extLst>
                <a:ext uri="{FF2B5EF4-FFF2-40B4-BE49-F238E27FC236}">
                  <a16:creationId xmlns:a16="http://schemas.microsoft.com/office/drawing/2014/main" id="{F3DCD24F-3CA8-4404-B22C-E4C928995F3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5" name="Rectangle 21">
              <a:extLst>
                <a:ext uri="{FF2B5EF4-FFF2-40B4-BE49-F238E27FC236}">
                  <a16:creationId xmlns:a16="http://schemas.microsoft.com/office/drawing/2014/main" id="{8AD2E827-32A3-4BE4-9CC6-8315629177A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76" name="Freeform 22">
              <a:extLst>
                <a:ext uri="{FF2B5EF4-FFF2-40B4-BE49-F238E27FC236}">
                  <a16:creationId xmlns:a16="http://schemas.microsoft.com/office/drawing/2014/main" id="{47FB2CCC-1230-494F-B2D1-F05E5B8EDF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7" name="Freeform 23">
              <a:extLst>
                <a:ext uri="{FF2B5EF4-FFF2-40B4-BE49-F238E27FC236}">
                  <a16:creationId xmlns:a16="http://schemas.microsoft.com/office/drawing/2014/main" id="{A5F44514-9274-47E3-9243-CA9356C166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8" name="Freeform 24">
              <a:extLst>
                <a:ext uri="{FF2B5EF4-FFF2-40B4-BE49-F238E27FC236}">
                  <a16:creationId xmlns:a16="http://schemas.microsoft.com/office/drawing/2014/main" id="{D06192CD-AD86-4DCA-8B53-4ACCA46583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9" name="Freeform 25">
              <a:extLst>
                <a:ext uri="{FF2B5EF4-FFF2-40B4-BE49-F238E27FC236}">
                  <a16:creationId xmlns:a16="http://schemas.microsoft.com/office/drawing/2014/main" id="{99E9203A-21E4-46D8-981A-4B28CA320A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0" name="Freeform 26">
              <a:extLst>
                <a:ext uri="{FF2B5EF4-FFF2-40B4-BE49-F238E27FC236}">
                  <a16:creationId xmlns:a16="http://schemas.microsoft.com/office/drawing/2014/main" id="{32FCE9B6-FB52-4045-8DCC-E5959B9A40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1" name="Freeform 27">
              <a:extLst>
                <a:ext uri="{FF2B5EF4-FFF2-40B4-BE49-F238E27FC236}">
                  <a16:creationId xmlns:a16="http://schemas.microsoft.com/office/drawing/2014/main" id="{E4A7025C-CDE8-429A-BBB9-E7380C962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2" name="Freeform 28">
              <a:extLst>
                <a:ext uri="{FF2B5EF4-FFF2-40B4-BE49-F238E27FC236}">
                  <a16:creationId xmlns:a16="http://schemas.microsoft.com/office/drawing/2014/main" id="{A4EA0256-5DF5-437A-98A7-B79F3E6BB89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3" name="Freeform 29">
              <a:extLst>
                <a:ext uri="{FF2B5EF4-FFF2-40B4-BE49-F238E27FC236}">
                  <a16:creationId xmlns:a16="http://schemas.microsoft.com/office/drawing/2014/main" id="{90C9433D-9E1C-493B-BEBD-C3081FFA328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4" name="Freeform 30">
              <a:extLst>
                <a:ext uri="{FF2B5EF4-FFF2-40B4-BE49-F238E27FC236}">
                  <a16:creationId xmlns:a16="http://schemas.microsoft.com/office/drawing/2014/main" id="{352B39BB-F298-4285-A709-1FBA0CB722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5" name="Freeform 31">
              <a:extLst>
                <a:ext uri="{FF2B5EF4-FFF2-40B4-BE49-F238E27FC236}">
                  <a16:creationId xmlns:a16="http://schemas.microsoft.com/office/drawing/2014/main" id="{31CAF2A0-CBA0-4E86-AA87-8750EC1AFB2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sp>
        <p:nvSpPr>
          <p:cNvPr id="2" name="Title 1">
            <a:extLst>
              <a:ext uri="{FF2B5EF4-FFF2-40B4-BE49-F238E27FC236}">
                <a16:creationId xmlns:a16="http://schemas.microsoft.com/office/drawing/2014/main" id="{1EFDAEB4-2A86-F840-AD38-F4FEF78A4808}"/>
              </a:ext>
            </a:extLst>
          </p:cNvPr>
          <p:cNvSpPr>
            <a:spLocks noGrp="1"/>
          </p:cNvSpPr>
          <p:nvPr>
            <p:ph type="title"/>
          </p:nvPr>
        </p:nvSpPr>
        <p:spPr>
          <a:xfrm>
            <a:off x="1019015" y="1093787"/>
            <a:ext cx="3059969" cy="4697413"/>
          </a:xfrm>
        </p:spPr>
        <p:txBody>
          <a:bodyPr>
            <a:normAutofit/>
          </a:bodyPr>
          <a:lstStyle/>
          <a:p>
            <a:r>
              <a:rPr lang="en-US" dirty="0"/>
              <a:t>Why do we need to know about trauma? </a:t>
            </a:r>
          </a:p>
        </p:txBody>
      </p:sp>
      <p:sp useBgFill="1">
        <p:nvSpPr>
          <p:cNvPr id="87" name="Round Diagonal Corner Rectangle 7">
            <a:extLst>
              <a:ext uri="{FF2B5EF4-FFF2-40B4-BE49-F238E27FC236}">
                <a16:creationId xmlns:a16="http://schemas.microsoft.com/office/drawing/2014/main" id="{7D1C411D-0818-4640-8657-2AF78250C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5084" y="0"/>
            <a:ext cx="7566916" cy="6848476"/>
          </a:xfrm>
          <a:prstGeom prst="round2DiagRect">
            <a:avLst>
              <a:gd name="adj1" fmla="val 0"/>
              <a:gd name="adj2" fmla="val 0"/>
            </a:avLst>
          </a:prstGeom>
          <a:ln w="19050" cap="sq">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6501727-1416-8C48-B08C-186AB228F49B}"/>
              </a:ext>
            </a:extLst>
          </p:cNvPr>
          <p:cNvSpPr>
            <a:spLocks noGrp="1"/>
          </p:cNvSpPr>
          <p:nvPr>
            <p:ph idx="1"/>
          </p:nvPr>
        </p:nvSpPr>
        <p:spPr>
          <a:xfrm>
            <a:off x="5215467" y="378692"/>
            <a:ext cx="5831944" cy="5772726"/>
          </a:xfrm>
        </p:spPr>
        <p:txBody>
          <a:bodyPr>
            <a:noAutofit/>
          </a:bodyPr>
          <a:lstStyle/>
          <a:p>
            <a:pPr>
              <a:lnSpc>
                <a:spcPct val="110000"/>
              </a:lnSpc>
            </a:pPr>
            <a:r>
              <a:rPr lang="en-US" sz="1800" dirty="0">
                <a:latin typeface="Calibri" panose="020F0502020204030204" pitchFamily="34" charset="0"/>
                <a:cs typeface="Calibri" panose="020F0502020204030204" pitchFamily="34" charset="0"/>
              </a:rPr>
              <a:t>There are more refugees around the world than in any time since WWII. </a:t>
            </a:r>
          </a:p>
          <a:p>
            <a:pPr>
              <a:lnSpc>
                <a:spcPct val="110000"/>
              </a:lnSpc>
            </a:pPr>
            <a:r>
              <a:rPr lang="en-US" sz="1800" dirty="0">
                <a:latin typeface="Calibri" panose="020F0502020204030204" pitchFamily="34" charset="0"/>
                <a:cs typeface="Calibri" panose="020F0502020204030204" pitchFamily="34" charset="0"/>
              </a:rPr>
              <a:t>The number of migrants seeking asylum at US Customs and Border Patrol is rising and a large proportion are under the age of 14. In 2016, American Psychological Association reported that 4.1 million children have at least one parent who is undocumented. </a:t>
            </a:r>
          </a:p>
          <a:p>
            <a:pPr>
              <a:lnSpc>
                <a:spcPct val="110000"/>
              </a:lnSpc>
            </a:pPr>
            <a:r>
              <a:rPr lang="en-US" sz="1800" dirty="0">
                <a:latin typeface="Calibri" panose="020F0502020204030204" pitchFamily="34" charset="0"/>
                <a:cs typeface="Calibri" panose="020F0502020204030204" pitchFamily="34" charset="0"/>
              </a:rPr>
              <a:t>According to a Grantmakers for Education report, 60% of English Learners and their families had incomes that were 185% below the national poverty level. </a:t>
            </a:r>
          </a:p>
          <a:p>
            <a:pPr>
              <a:lnSpc>
                <a:spcPct val="110000"/>
              </a:lnSpc>
            </a:pPr>
            <a:r>
              <a:rPr lang="en-US" sz="1800" dirty="0">
                <a:latin typeface="Calibri" panose="020F0502020204030204" pitchFamily="34" charset="0"/>
                <a:cs typeface="Calibri" panose="020F0502020204030204" pitchFamily="34" charset="0"/>
              </a:rPr>
              <a:t>At least 1.5 million students in the US are currently experiencing homelessness. This rose more than 10% in one year. </a:t>
            </a:r>
          </a:p>
          <a:p>
            <a:pPr>
              <a:lnSpc>
                <a:spcPct val="110000"/>
              </a:lnSpc>
            </a:pPr>
            <a:r>
              <a:rPr lang="en-US" sz="1800" dirty="0">
                <a:latin typeface="Calibri" panose="020F0502020204030204" pitchFamily="34" charset="0"/>
                <a:cs typeface="Calibri" panose="020F0502020204030204" pitchFamily="34" charset="0"/>
              </a:rPr>
              <a:t>Data from the 2016 National Survey of Children’s Health (NSCH) showed that 46 percent of America’s children had experienced at least one adverse childhood experience (ACEs) with the number rising to 55 percent for children aged 12 to 17. </a:t>
            </a:r>
          </a:p>
        </p:txBody>
      </p:sp>
    </p:spTree>
    <p:extLst>
      <p:ext uri="{BB962C8B-B14F-4D97-AF65-F5344CB8AC3E}">
        <p14:creationId xmlns:p14="http://schemas.microsoft.com/office/powerpoint/2010/main" val="4146515716"/>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2E4E997-8672-4FFD-B8EC-9932A8E471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2" name="Picture 2">
            <a:extLst>
              <a:ext uri="{FF2B5EF4-FFF2-40B4-BE49-F238E27FC236}">
                <a16:creationId xmlns:a16="http://schemas.microsoft.com/office/drawing/2014/main" id="{FE6BA9E6-1D9E-4D30-B528-D49FA1342E4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4018272-F909-7F4C-AB8B-B3E303F4113D}"/>
              </a:ext>
            </a:extLst>
          </p:cNvPr>
          <p:cNvSpPr>
            <a:spLocks noGrp="1"/>
          </p:cNvSpPr>
          <p:nvPr>
            <p:ph type="title"/>
          </p:nvPr>
        </p:nvSpPr>
        <p:spPr>
          <a:xfrm>
            <a:off x="1141413" y="618518"/>
            <a:ext cx="4459286" cy="1478570"/>
          </a:xfrm>
        </p:spPr>
        <p:txBody>
          <a:bodyPr>
            <a:normAutofit/>
          </a:bodyPr>
          <a:lstStyle/>
          <a:p>
            <a:r>
              <a:rPr lang="en-US" sz="3200" b="1"/>
              <a:t>How is the brain affected by Trauma?</a:t>
            </a:r>
            <a:endParaRPr lang="en-US" sz="3200"/>
          </a:p>
        </p:txBody>
      </p:sp>
      <p:sp>
        <p:nvSpPr>
          <p:cNvPr id="3" name="Content Placeholder 2">
            <a:extLst>
              <a:ext uri="{FF2B5EF4-FFF2-40B4-BE49-F238E27FC236}">
                <a16:creationId xmlns:a16="http://schemas.microsoft.com/office/drawing/2014/main" id="{9762C6DC-5251-214B-9556-41ABB76F906C}"/>
              </a:ext>
            </a:extLst>
          </p:cNvPr>
          <p:cNvSpPr>
            <a:spLocks noGrp="1"/>
          </p:cNvSpPr>
          <p:nvPr>
            <p:ph idx="1"/>
          </p:nvPr>
        </p:nvSpPr>
        <p:spPr>
          <a:xfrm>
            <a:off x="836614" y="1985917"/>
            <a:ext cx="4764086" cy="4228616"/>
          </a:xfrm>
        </p:spPr>
        <p:txBody>
          <a:bodyPr>
            <a:normAutofit fontScale="62500" lnSpcReduction="20000"/>
          </a:bodyPr>
          <a:lstStyle/>
          <a:p>
            <a:pPr marL="522288" lvl="0" indent="-522288">
              <a:lnSpc>
                <a:spcPct val="110000"/>
              </a:lnSpc>
            </a:pPr>
            <a:r>
              <a:rPr lang="en-US" dirty="0">
                <a:latin typeface="Calibri" panose="020F0502020204030204" pitchFamily="34" charset="0"/>
                <a:cs typeface="Calibri" panose="020F0502020204030204" pitchFamily="34" charset="0"/>
              </a:rPr>
              <a:t>Traumatic events are stored in the brain stem. Chemicals are released into the body. </a:t>
            </a:r>
          </a:p>
          <a:p>
            <a:pPr marL="522288" lvl="0" indent="-522288">
              <a:lnSpc>
                <a:spcPct val="110000"/>
              </a:lnSpc>
            </a:pPr>
            <a:r>
              <a:rPr lang="en-US" dirty="0">
                <a:latin typeface="Calibri" panose="020F0502020204030204" pitchFamily="34" charset="0"/>
                <a:cs typeface="Calibri" panose="020F0502020204030204" pitchFamily="34" charset="0"/>
              </a:rPr>
              <a:t>Chronic stress/trauma impacts the brain structurally and the body physically. </a:t>
            </a:r>
          </a:p>
          <a:p>
            <a:pPr marL="522288" lvl="0" indent="-522288">
              <a:lnSpc>
                <a:spcPct val="110000"/>
              </a:lnSpc>
            </a:pPr>
            <a:r>
              <a:rPr lang="en-US" dirty="0">
                <a:latin typeface="Calibri" panose="020F0502020204030204" pitchFamily="34" charset="0"/>
                <a:cs typeface="Calibri" panose="020F0502020204030204" pitchFamily="34" charset="0"/>
              </a:rPr>
              <a:t>Survival </a:t>
            </a:r>
            <a:r>
              <a:rPr lang="en-US">
                <a:latin typeface="Calibri" panose="020F0502020204030204" pitchFamily="34" charset="0"/>
                <a:cs typeface="Calibri" panose="020F0502020204030204" pitchFamily="34" charset="0"/>
              </a:rPr>
              <a:t>brain versus learning brain</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“Toxic stress can actually damage the architecture of the developing brain, leading to disrupted circuits and a weakened foundation for future learning and health.” </a:t>
            </a:r>
          </a:p>
          <a:p>
            <a:pPr marL="0" indent="0">
              <a:buNone/>
            </a:pPr>
            <a:r>
              <a:rPr lang="en-US" dirty="0">
                <a:latin typeface="Calibri" panose="020F0502020204030204" pitchFamily="34" charset="0"/>
                <a:cs typeface="Calibri" panose="020F0502020204030204" pitchFamily="34" charset="0"/>
              </a:rPr>
              <a:t>BUT</a:t>
            </a:r>
          </a:p>
          <a:p>
            <a:pPr marL="522288" lvl="0" indent="-522288">
              <a:lnSpc>
                <a:spcPct val="110000"/>
              </a:lnSpc>
            </a:pPr>
            <a:r>
              <a:rPr lang="en-US" dirty="0">
                <a:latin typeface="Calibri" panose="020F0502020204030204" pitchFamily="34" charset="0"/>
                <a:cs typeface="Calibri" panose="020F0502020204030204" pitchFamily="34" charset="0"/>
              </a:rPr>
              <a:t>The human brain has a great capacity to build new pathways for being and acting (Floyd &amp; McKenna, 2003; Lerner, </a:t>
            </a:r>
            <a:r>
              <a:rPr lang="en-US" dirty="0" err="1">
                <a:latin typeface="Calibri" panose="020F0502020204030204" pitchFamily="34" charset="0"/>
                <a:cs typeface="Calibri" panose="020F0502020204030204" pitchFamily="34" charset="0"/>
              </a:rPr>
              <a:t>Almerigi</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Theokas</a:t>
            </a:r>
            <a:r>
              <a:rPr lang="en-US" dirty="0">
                <a:latin typeface="Calibri" panose="020F0502020204030204" pitchFamily="34" charset="0"/>
                <a:cs typeface="Calibri" panose="020F0502020204030204" pitchFamily="34" charset="0"/>
              </a:rPr>
              <a:t>, &amp; Lerner, 2005). </a:t>
            </a:r>
          </a:p>
          <a:p>
            <a:pPr marL="522288" lvl="0" indent="-522288">
              <a:lnSpc>
                <a:spcPct val="110000"/>
              </a:lnSpc>
            </a:pPr>
            <a:r>
              <a:rPr lang="en-US" dirty="0" err="1">
                <a:latin typeface="Calibri" panose="020F0502020204030204" pitchFamily="34" charset="0"/>
                <a:cs typeface="Calibri" panose="020F0502020204030204" pitchFamily="34" charset="0"/>
              </a:rPr>
              <a:t>Nueroplasticity</a:t>
            </a:r>
            <a:r>
              <a:rPr lang="en-US" dirty="0">
                <a:latin typeface="Calibri" panose="020F0502020204030204" pitchFamily="34" charset="0"/>
                <a:cs typeface="Calibri" panose="020F0502020204030204" pitchFamily="34" charset="0"/>
              </a:rPr>
              <a:t>! Resiliency! </a:t>
            </a:r>
          </a:p>
          <a:p>
            <a:pPr>
              <a:lnSpc>
                <a:spcPct val="110000"/>
              </a:lnSpc>
            </a:pPr>
            <a:endParaRPr lang="en-US" sz="2000" dirty="0"/>
          </a:p>
        </p:txBody>
      </p:sp>
      <p:pic>
        <p:nvPicPr>
          <p:cNvPr id="4" name="Picture 3">
            <a:extLst>
              <a:ext uri="{FF2B5EF4-FFF2-40B4-BE49-F238E27FC236}">
                <a16:creationId xmlns:a16="http://schemas.microsoft.com/office/drawing/2014/main" id="{F499B148-B4AD-1247-AA80-5E523D8BCA00}"/>
              </a:ext>
            </a:extLst>
          </p:cNvPr>
          <p:cNvPicPr>
            <a:picLocks noChangeAspect="1"/>
          </p:cNvPicPr>
          <p:nvPr/>
        </p:nvPicPr>
        <p:blipFill>
          <a:blip r:embed="rId4"/>
          <a:stretch>
            <a:fillRect/>
          </a:stretch>
        </p:blipFill>
        <p:spPr>
          <a:xfrm>
            <a:off x="6096000" y="1302217"/>
            <a:ext cx="5456279" cy="4228616"/>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grpSp>
        <p:nvGrpSpPr>
          <p:cNvPr id="14" name="Group 13">
            <a:extLst>
              <a:ext uri="{FF2B5EF4-FFF2-40B4-BE49-F238E27FC236}">
                <a16:creationId xmlns:a16="http://schemas.microsoft.com/office/drawing/2014/main" id="{453E4DEE-E996-40F8-8635-0FF43D7348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15" name="Rectangle 5">
              <a:extLst>
                <a:ext uri="{FF2B5EF4-FFF2-40B4-BE49-F238E27FC236}">
                  <a16:creationId xmlns:a16="http://schemas.microsoft.com/office/drawing/2014/main" id="{08BD1D3E-43CE-49EB-A424-0738950C642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16" name="Freeform 6">
              <a:extLst>
                <a:ext uri="{FF2B5EF4-FFF2-40B4-BE49-F238E27FC236}">
                  <a16:creationId xmlns:a16="http://schemas.microsoft.com/office/drawing/2014/main" id="{E9182037-E3FA-489A-95D5-29E4248420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 name="Freeform 7">
              <a:extLst>
                <a:ext uri="{FF2B5EF4-FFF2-40B4-BE49-F238E27FC236}">
                  <a16:creationId xmlns:a16="http://schemas.microsoft.com/office/drawing/2014/main" id="{E8864E76-AD7F-4BEE-B3F6-A78FA42AEF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 name="Freeform 8">
              <a:extLst>
                <a:ext uri="{FF2B5EF4-FFF2-40B4-BE49-F238E27FC236}">
                  <a16:creationId xmlns:a16="http://schemas.microsoft.com/office/drawing/2014/main" id="{8AD071B3-046D-4479-91FE-01E9AD7C8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 name="Freeform 9">
              <a:extLst>
                <a:ext uri="{FF2B5EF4-FFF2-40B4-BE49-F238E27FC236}">
                  <a16:creationId xmlns:a16="http://schemas.microsoft.com/office/drawing/2014/main" id="{91D776F5-E902-4A4D-A75D-A46E063C9F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 name="Freeform 10">
              <a:extLst>
                <a:ext uri="{FF2B5EF4-FFF2-40B4-BE49-F238E27FC236}">
                  <a16:creationId xmlns:a16="http://schemas.microsoft.com/office/drawing/2014/main" id="{EBED8F24-A998-4952-AB68-E2074F0746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1" name="Freeform 11">
              <a:extLst>
                <a:ext uri="{FF2B5EF4-FFF2-40B4-BE49-F238E27FC236}">
                  <a16:creationId xmlns:a16="http://schemas.microsoft.com/office/drawing/2014/main" id="{74D7A646-8CDC-49B3-9C44-3EF38DB426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2" name="Freeform 12">
              <a:extLst>
                <a:ext uri="{FF2B5EF4-FFF2-40B4-BE49-F238E27FC236}">
                  <a16:creationId xmlns:a16="http://schemas.microsoft.com/office/drawing/2014/main" id="{D4E99D14-E4F4-419B-9AAF-8D1CEAB28A2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3" name="Freeform 13">
              <a:extLst>
                <a:ext uri="{FF2B5EF4-FFF2-40B4-BE49-F238E27FC236}">
                  <a16:creationId xmlns:a16="http://schemas.microsoft.com/office/drawing/2014/main" id="{377E106C-5445-4A52-9F7E-DA17387442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4" name="Freeform 14">
              <a:extLst>
                <a:ext uri="{FF2B5EF4-FFF2-40B4-BE49-F238E27FC236}">
                  <a16:creationId xmlns:a16="http://schemas.microsoft.com/office/drawing/2014/main" id="{752BFE96-D378-4BAE-A64B-F851A34C4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 name="Freeform 15">
              <a:extLst>
                <a:ext uri="{FF2B5EF4-FFF2-40B4-BE49-F238E27FC236}">
                  <a16:creationId xmlns:a16="http://schemas.microsoft.com/office/drawing/2014/main" id="{B88FFB19-5A5E-4078-B467-9D4ABD21BD9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6" name="Line 16">
              <a:extLst>
                <a:ext uri="{FF2B5EF4-FFF2-40B4-BE49-F238E27FC236}">
                  <a16:creationId xmlns:a16="http://schemas.microsoft.com/office/drawing/2014/main" id="{11042975-3D19-4728-BCDA-D3F5CD633ED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27" name="Freeform 17">
              <a:extLst>
                <a:ext uri="{FF2B5EF4-FFF2-40B4-BE49-F238E27FC236}">
                  <a16:creationId xmlns:a16="http://schemas.microsoft.com/office/drawing/2014/main" id="{A28972BD-D2E1-4DCA-A907-2E3B6F6066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8" name="Freeform 18">
              <a:extLst>
                <a:ext uri="{FF2B5EF4-FFF2-40B4-BE49-F238E27FC236}">
                  <a16:creationId xmlns:a16="http://schemas.microsoft.com/office/drawing/2014/main" id="{1C806824-5C2D-4747-B038-69EE4074B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9" name="Freeform 19">
              <a:extLst>
                <a:ext uri="{FF2B5EF4-FFF2-40B4-BE49-F238E27FC236}">
                  <a16:creationId xmlns:a16="http://schemas.microsoft.com/office/drawing/2014/main" id="{3B33F710-16D7-4F48-BFCA-66C9CA2352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0" name="Freeform 20">
              <a:extLst>
                <a:ext uri="{FF2B5EF4-FFF2-40B4-BE49-F238E27FC236}">
                  <a16:creationId xmlns:a16="http://schemas.microsoft.com/office/drawing/2014/main" id="{6C8C8ED4-90FA-4E97-AAF0-D5D51E6A935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1" name="Rectangle 21">
              <a:extLst>
                <a:ext uri="{FF2B5EF4-FFF2-40B4-BE49-F238E27FC236}">
                  <a16:creationId xmlns:a16="http://schemas.microsoft.com/office/drawing/2014/main" id="{6C5EB9C1-B25F-4172-8A96-5950ECC828F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32" name="Freeform 22">
              <a:extLst>
                <a:ext uri="{FF2B5EF4-FFF2-40B4-BE49-F238E27FC236}">
                  <a16:creationId xmlns:a16="http://schemas.microsoft.com/office/drawing/2014/main" id="{097E6E8A-9373-4655-882B-21715CCE97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3" name="Freeform 23">
              <a:extLst>
                <a:ext uri="{FF2B5EF4-FFF2-40B4-BE49-F238E27FC236}">
                  <a16:creationId xmlns:a16="http://schemas.microsoft.com/office/drawing/2014/main" id="{EB8CC766-1206-4372-ACAF-8230AF4D542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4" name="Freeform 24">
              <a:extLst>
                <a:ext uri="{FF2B5EF4-FFF2-40B4-BE49-F238E27FC236}">
                  <a16:creationId xmlns:a16="http://schemas.microsoft.com/office/drawing/2014/main" id="{1C8E2511-2489-47B2-9C19-C410910DD9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5" name="Freeform 25">
              <a:extLst>
                <a:ext uri="{FF2B5EF4-FFF2-40B4-BE49-F238E27FC236}">
                  <a16:creationId xmlns:a16="http://schemas.microsoft.com/office/drawing/2014/main" id="{D7820196-0A47-47EF-832C-A688E8977D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6" name="Freeform 26">
              <a:extLst>
                <a:ext uri="{FF2B5EF4-FFF2-40B4-BE49-F238E27FC236}">
                  <a16:creationId xmlns:a16="http://schemas.microsoft.com/office/drawing/2014/main" id="{4982E0BF-34AE-48A3-AD6B-E0F3CD05DB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7" name="Freeform 27">
              <a:extLst>
                <a:ext uri="{FF2B5EF4-FFF2-40B4-BE49-F238E27FC236}">
                  <a16:creationId xmlns:a16="http://schemas.microsoft.com/office/drawing/2014/main" id="{CD34643B-9DF2-4310-8868-48252C339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8" name="Freeform 28">
              <a:extLst>
                <a:ext uri="{FF2B5EF4-FFF2-40B4-BE49-F238E27FC236}">
                  <a16:creationId xmlns:a16="http://schemas.microsoft.com/office/drawing/2014/main" id="{4E020C4E-AF64-44A8-B830-779541D8D54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9" name="Freeform 29">
              <a:extLst>
                <a:ext uri="{FF2B5EF4-FFF2-40B4-BE49-F238E27FC236}">
                  <a16:creationId xmlns:a16="http://schemas.microsoft.com/office/drawing/2014/main" id="{D97BC3D3-B1B3-4825-9169-BBEF1DBCF0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0" name="Freeform 30">
              <a:extLst>
                <a:ext uri="{FF2B5EF4-FFF2-40B4-BE49-F238E27FC236}">
                  <a16:creationId xmlns:a16="http://schemas.microsoft.com/office/drawing/2014/main" id="{A750DC4F-1DAF-470E-98C6-6C68DEB93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1" name="Freeform 31">
              <a:extLst>
                <a:ext uri="{FF2B5EF4-FFF2-40B4-BE49-F238E27FC236}">
                  <a16:creationId xmlns:a16="http://schemas.microsoft.com/office/drawing/2014/main" id="{2F99594A-5BBD-4E10-A818-8BE52B7D95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sp>
        <p:nvSpPr>
          <p:cNvPr id="5" name="TextBox 4">
            <a:extLst>
              <a:ext uri="{FF2B5EF4-FFF2-40B4-BE49-F238E27FC236}">
                <a16:creationId xmlns:a16="http://schemas.microsoft.com/office/drawing/2014/main" id="{B604ED83-8E96-674D-A814-D4C7242FAA8F}"/>
              </a:ext>
            </a:extLst>
          </p:cNvPr>
          <p:cNvSpPr txBox="1"/>
          <p:nvPr/>
        </p:nvSpPr>
        <p:spPr>
          <a:xfrm>
            <a:off x="6096000" y="5422900"/>
            <a:ext cx="5456279" cy="107933"/>
          </a:xfrm>
          <a:prstGeom prst="rect">
            <a:avLst/>
          </a:prstGeom>
          <a:solidFill>
            <a:srgbClr val="000000">
              <a:alpha val="50000"/>
            </a:srgbClr>
          </a:solidFill>
          <a:ln>
            <a:noFill/>
          </a:ln>
        </p:spPr>
        <p:txBody>
          <a:bodyPr wrap="square" rtlCol="0">
            <a:noAutofit/>
          </a:bodyPr>
          <a:lstStyle/>
          <a:p>
            <a:pPr algn="ctr">
              <a:spcAft>
                <a:spcPts val="600"/>
              </a:spcAft>
            </a:pPr>
            <a:r>
              <a:rPr lang="en-US" sz="1300" dirty="0">
                <a:solidFill>
                  <a:srgbClr val="FFFFFF"/>
                </a:solidFill>
                <a:hlinkClick r:id="rId5">
                  <a:extLst>
                    <a:ext uri="{A12FA001-AC4F-418D-AE19-62706E023703}">
                      <ahyp:hlinkClr xmlns:ahyp="http://schemas.microsoft.com/office/drawing/2018/hyperlinkcolor" val="tx"/>
                    </a:ext>
                  </a:extLst>
                </a:hlinkClick>
              </a:rPr>
              <a:t>https://www.ifhomeless.org/wp-content/uploads/2017/05/HealthyBrainResultsofChronicStress1.jpg</a:t>
            </a:r>
            <a:endParaRPr lang="en-US" sz="1300" dirty="0">
              <a:solidFill>
                <a:srgbClr val="FFFFFF"/>
              </a:solidFill>
            </a:endParaRPr>
          </a:p>
        </p:txBody>
      </p:sp>
    </p:spTree>
    <p:extLst>
      <p:ext uri="{BB962C8B-B14F-4D97-AF65-F5344CB8AC3E}">
        <p14:creationId xmlns:p14="http://schemas.microsoft.com/office/powerpoint/2010/main" val="1367268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961E8-D8F7-5C4D-ACFF-CEC308AF3802}"/>
              </a:ext>
            </a:extLst>
          </p:cNvPr>
          <p:cNvSpPr>
            <a:spLocks noGrp="1"/>
          </p:cNvSpPr>
          <p:nvPr>
            <p:ph type="title"/>
          </p:nvPr>
        </p:nvSpPr>
        <p:spPr/>
        <p:txBody>
          <a:bodyPr>
            <a:normAutofit/>
          </a:bodyPr>
          <a:lstStyle/>
          <a:p>
            <a:r>
              <a:rPr lang="en-US" sz="2800" b="1" dirty="0">
                <a:latin typeface="Calibri" panose="020F0502020204030204" pitchFamily="34" charset="0"/>
                <a:cs typeface="Calibri" panose="020F0502020204030204" pitchFamily="34" charset="0"/>
              </a:rPr>
              <a:t>What might trauma look like in the classroom? </a:t>
            </a:r>
          </a:p>
        </p:txBody>
      </p:sp>
      <p:graphicFrame>
        <p:nvGraphicFramePr>
          <p:cNvPr id="4" name="Table 4">
            <a:extLst>
              <a:ext uri="{FF2B5EF4-FFF2-40B4-BE49-F238E27FC236}">
                <a16:creationId xmlns:a16="http://schemas.microsoft.com/office/drawing/2014/main" id="{66CB80D6-2BF9-F847-994B-630865889FAB}"/>
              </a:ext>
            </a:extLst>
          </p:cNvPr>
          <p:cNvGraphicFramePr>
            <a:graphicFrameLocks noGrp="1"/>
          </p:cNvGraphicFramePr>
          <p:nvPr>
            <p:ph idx="1"/>
            <p:extLst>
              <p:ext uri="{D42A27DB-BD31-4B8C-83A1-F6EECF244321}">
                <p14:modId xmlns:p14="http://schemas.microsoft.com/office/powerpoint/2010/main" val="2948040887"/>
              </p:ext>
            </p:extLst>
          </p:nvPr>
        </p:nvGraphicFramePr>
        <p:xfrm>
          <a:off x="1141413" y="2249488"/>
          <a:ext cx="9906000" cy="3032760"/>
        </p:xfrm>
        <a:graphic>
          <a:graphicData uri="http://schemas.openxmlformats.org/drawingml/2006/table">
            <a:tbl>
              <a:tblPr firstRow="1" bandRow="1">
                <a:tableStyleId>{5C22544A-7EE6-4342-B048-85BDC9FD1C3A}</a:tableStyleId>
              </a:tblPr>
              <a:tblGrid>
                <a:gridCol w="3302000">
                  <a:extLst>
                    <a:ext uri="{9D8B030D-6E8A-4147-A177-3AD203B41FA5}">
                      <a16:colId xmlns:a16="http://schemas.microsoft.com/office/drawing/2014/main" val="1942824827"/>
                    </a:ext>
                  </a:extLst>
                </a:gridCol>
                <a:gridCol w="3302000">
                  <a:extLst>
                    <a:ext uri="{9D8B030D-6E8A-4147-A177-3AD203B41FA5}">
                      <a16:colId xmlns:a16="http://schemas.microsoft.com/office/drawing/2014/main" val="1789441524"/>
                    </a:ext>
                  </a:extLst>
                </a:gridCol>
                <a:gridCol w="3302000">
                  <a:extLst>
                    <a:ext uri="{9D8B030D-6E8A-4147-A177-3AD203B41FA5}">
                      <a16:colId xmlns:a16="http://schemas.microsoft.com/office/drawing/2014/main" val="3996025363"/>
                    </a:ext>
                  </a:extLst>
                </a:gridCol>
              </a:tblGrid>
              <a:tr h="370840">
                <a:tc>
                  <a:txBody>
                    <a:bodyPr/>
                    <a:lstStyle/>
                    <a:p>
                      <a:r>
                        <a:rPr lang="en-US" dirty="0"/>
                        <a:t>FLIGHT</a:t>
                      </a:r>
                    </a:p>
                  </a:txBody>
                  <a:tcPr/>
                </a:tc>
                <a:tc>
                  <a:txBody>
                    <a:bodyPr/>
                    <a:lstStyle/>
                    <a:p>
                      <a:r>
                        <a:rPr lang="en-US" dirty="0"/>
                        <a:t>FIGHT</a:t>
                      </a:r>
                    </a:p>
                  </a:txBody>
                  <a:tcPr/>
                </a:tc>
                <a:tc>
                  <a:txBody>
                    <a:bodyPr/>
                    <a:lstStyle/>
                    <a:p>
                      <a:r>
                        <a:rPr lang="en-US" dirty="0"/>
                        <a:t>FREEZE</a:t>
                      </a:r>
                    </a:p>
                  </a:txBody>
                  <a:tcPr/>
                </a:tc>
                <a:extLst>
                  <a:ext uri="{0D108BD9-81ED-4DB2-BD59-A6C34878D82A}">
                    <a16:rowId xmlns:a16="http://schemas.microsoft.com/office/drawing/2014/main" val="2788486170"/>
                  </a:ext>
                </a:extLst>
              </a:tr>
              <a:tr h="370840">
                <a:tc>
                  <a:txBody>
                    <a:bodyPr/>
                    <a:lstStyle/>
                    <a:p>
                      <a:r>
                        <a:rPr lang="en-US" dirty="0"/>
                        <a:t>Withdrawing</a:t>
                      </a:r>
                    </a:p>
                  </a:txBody>
                  <a:tcPr/>
                </a:tc>
                <a:tc>
                  <a:txBody>
                    <a:bodyPr/>
                    <a:lstStyle/>
                    <a:p>
                      <a:r>
                        <a:rPr lang="en-US" dirty="0"/>
                        <a:t>Acting silly</a:t>
                      </a:r>
                    </a:p>
                  </a:txBody>
                  <a:tcPr/>
                </a:tc>
                <a:tc>
                  <a:txBody>
                    <a:bodyPr/>
                    <a:lstStyle/>
                    <a:p>
                      <a:r>
                        <a:rPr lang="en-US" dirty="0"/>
                        <a:t>Refusing to answer</a:t>
                      </a:r>
                    </a:p>
                  </a:txBody>
                  <a:tcPr/>
                </a:tc>
                <a:extLst>
                  <a:ext uri="{0D108BD9-81ED-4DB2-BD59-A6C34878D82A}">
                    <a16:rowId xmlns:a16="http://schemas.microsoft.com/office/drawing/2014/main" val="2794009716"/>
                  </a:ext>
                </a:extLst>
              </a:tr>
              <a:tr h="370840">
                <a:tc>
                  <a:txBody>
                    <a:bodyPr/>
                    <a:lstStyle/>
                    <a:p>
                      <a:r>
                        <a:rPr lang="en-US" dirty="0"/>
                        <a:t>Walking out of the classroom or wandering </a:t>
                      </a:r>
                    </a:p>
                  </a:txBody>
                  <a:tcPr/>
                </a:tc>
                <a:tc>
                  <a:txBody>
                    <a:bodyPr/>
                    <a:lstStyle/>
                    <a:p>
                      <a:r>
                        <a:rPr lang="en-US" dirty="0"/>
                        <a:t>Being defiant or aggressive</a:t>
                      </a:r>
                    </a:p>
                  </a:txBody>
                  <a:tcPr/>
                </a:tc>
                <a:tc>
                  <a:txBody>
                    <a:bodyPr/>
                    <a:lstStyle/>
                    <a:p>
                      <a:r>
                        <a:rPr lang="en-US" dirty="0"/>
                        <a:t>Giving blank stares</a:t>
                      </a:r>
                    </a:p>
                  </a:txBody>
                  <a:tcPr/>
                </a:tc>
                <a:extLst>
                  <a:ext uri="{0D108BD9-81ED-4DB2-BD59-A6C34878D82A}">
                    <a16:rowId xmlns:a16="http://schemas.microsoft.com/office/drawing/2014/main" val="2130156282"/>
                  </a:ext>
                </a:extLst>
              </a:tr>
              <a:tr h="370840">
                <a:tc>
                  <a:txBody>
                    <a:bodyPr/>
                    <a:lstStyle/>
                    <a:p>
                      <a:r>
                        <a:rPr lang="en-US" dirty="0"/>
                        <a:t>Daydreaming or sleeping</a:t>
                      </a:r>
                    </a:p>
                  </a:txBody>
                  <a:tcPr/>
                </a:tc>
                <a:tc>
                  <a:txBody>
                    <a:bodyPr/>
                    <a:lstStyle/>
                    <a:p>
                      <a:r>
                        <a:rPr lang="en-US" dirty="0"/>
                        <a:t>Being overly or hyper-active</a:t>
                      </a:r>
                    </a:p>
                  </a:txBody>
                  <a:tcPr/>
                </a:tc>
                <a:tc>
                  <a:txBody>
                    <a:bodyPr/>
                    <a:lstStyle/>
                    <a:p>
                      <a:r>
                        <a:rPr lang="en-US" dirty="0"/>
                        <a:t>Feeling unable to move or follow directions</a:t>
                      </a:r>
                    </a:p>
                  </a:txBody>
                  <a:tcPr/>
                </a:tc>
                <a:extLst>
                  <a:ext uri="{0D108BD9-81ED-4DB2-BD59-A6C34878D82A}">
                    <a16:rowId xmlns:a16="http://schemas.microsoft.com/office/drawing/2014/main" val="292021647"/>
                  </a:ext>
                </a:extLst>
              </a:tr>
              <a:tr h="370840">
                <a:tc>
                  <a:txBody>
                    <a:bodyPr/>
                    <a:lstStyle/>
                    <a:p>
                      <a:r>
                        <a:rPr lang="en-US" dirty="0"/>
                        <a:t>Avoidance </a:t>
                      </a:r>
                    </a:p>
                  </a:txBody>
                  <a:tcPr/>
                </a:tc>
                <a:tc>
                  <a:txBody>
                    <a:bodyPr/>
                    <a:lstStyle/>
                    <a:p>
                      <a:r>
                        <a:rPr lang="en-US" dirty="0"/>
                        <a:t>Arguing </a:t>
                      </a:r>
                    </a:p>
                  </a:txBody>
                  <a:tcPr/>
                </a:tc>
                <a:tc>
                  <a:txBody>
                    <a:bodyPr/>
                    <a:lstStyle/>
                    <a:p>
                      <a:r>
                        <a:rPr lang="en-US" dirty="0"/>
                        <a:t>Refusing to make a choice</a:t>
                      </a:r>
                    </a:p>
                  </a:txBody>
                  <a:tcPr/>
                </a:tc>
                <a:extLst>
                  <a:ext uri="{0D108BD9-81ED-4DB2-BD59-A6C34878D82A}">
                    <a16:rowId xmlns:a16="http://schemas.microsoft.com/office/drawing/2014/main" val="2356753696"/>
                  </a:ext>
                </a:extLst>
              </a:tr>
              <a:tr h="370840">
                <a:tc>
                  <a:txBody>
                    <a:bodyPr/>
                    <a:lstStyle/>
                    <a:p>
                      <a:r>
                        <a:rPr lang="en-US" dirty="0"/>
                        <a:t>General disengagement or skipping class</a:t>
                      </a:r>
                    </a:p>
                  </a:txBody>
                  <a:tcPr/>
                </a:tc>
                <a:tc>
                  <a:txBody>
                    <a:bodyPr/>
                    <a:lstStyle/>
                    <a:p>
                      <a:r>
                        <a:rPr lang="en-US" dirty="0"/>
                        <a:t>Screaming, yelling, or crying</a:t>
                      </a:r>
                    </a:p>
                  </a:txBody>
                  <a:tcPr/>
                </a:tc>
                <a:tc>
                  <a:txBody>
                    <a:bodyPr/>
                    <a:lstStyle/>
                    <a:p>
                      <a:endParaRPr lang="en-US" dirty="0"/>
                    </a:p>
                  </a:txBody>
                  <a:tcPr/>
                </a:tc>
                <a:extLst>
                  <a:ext uri="{0D108BD9-81ED-4DB2-BD59-A6C34878D82A}">
                    <a16:rowId xmlns:a16="http://schemas.microsoft.com/office/drawing/2014/main" val="804774721"/>
                  </a:ext>
                </a:extLst>
              </a:tr>
            </a:tbl>
          </a:graphicData>
        </a:graphic>
      </p:graphicFrame>
    </p:spTree>
    <p:extLst>
      <p:ext uri="{BB962C8B-B14F-4D97-AF65-F5344CB8AC3E}">
        <p14:creationId xmlns:p14="http://schemas.microsoft.com/office/powerpoint/2010/main" val="1161029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8000"/>
                <a:hueMod val="94000"/>
                <a:satMod val="148000"/>
                <a:lumMod val="150000"/>
              </a:schemeClr>
            </a:gs>
            <a:gs pos="100000">
              <a:schemeClr val="bg2">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78A47D-4F17-40FE-AB70-7AF78A9575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400" y="-14287"/>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85BE3A7E-6A3F-401E-A025-BBB8FDB8DD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20788" cy="6858001"/>
            <a:chOff x="-14288" y="0"/>
            <a:chExt cx="1220788" cy="6858001"/>
          </a:xfrm>
          <a:solidFill>
            <a:schemeClr val="tx1">
              <a:alpha val="60000"/>
            </a:schemeClr>
          </a:solidFill>
        </p:grpSpPr>
        <p:sp>
          <p:nvSpPr>
            <p:cNvPr id="11" name="Rectangle 5">
              <a:extLst>
                <a:ext uri="{FF2B5EF4-FFF2-40B4-BE49-F238E27FC236}">
                  <a16:creationId xmlns:a16="http://schemas.microsoft.com/office/drawing/2014/main" id="{41EE9036-817C-476C-BD59-B5184F9A3E3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12" name="Freeform 6">
              <a:extLst>
                <a:ext uri="{FF2B5EF4-FFF2-40B4-BE49-F238E27FC236}">
                  <a16:creationId xmlns:a16="http://schemas.microsoft.com/office/drawing/2014/main" id="{F098087A-B4E4-4300-A841-44988BD88E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3" name="Freeform 7">
              <a:extLst>
                <a:ext uri="{FF2B5EF4-FFF2-40B4-BE49-F238E27FC236}">
                  <a16:creationId xmlns:a16="http://schemas.microsoft.com/office/drawing/2014/main" id="{F5BD5F4B-A39C-4DF9-84E4-A4D33F30E6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4" name="Freeform 8">
              <a:extLst>
                <a:ext uri="{FF2B5EF4-FFF2-40B4-BE49-F238E27FC236}">
                  <a16:creationId xmlns:a16="http://schemas.microsoft.com/office/drawing/2014/main" id="{D7FA9858-BFA0-4D5B-AF72-B1B65EB069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5" name="Freeform 9">
              <a:extLst>
                <a:ext uri="{FF2B5EF4-FFF2-40B4-BE49-F238E27FC236}">
                  <a16:creationId xmlns:a16="http://schemas.microsoft.com/office/drawing/2014/main" id="{A508A5F3-AFE0-4750-A9C2-B51A514FFC4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6" name="Freeform 10">
              <a:extLst>
                <a:ext uri="{FF2B5EF4-FFF2-40B4-BE49-F238E27FC236}">
                  <a16:creationId xmlns:a16="http://schemas.microsoft.com/office/drawing/2014/main" id="{92B4AAEB-ABF4-42A7-BE52-0B442190D1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 name="Freeform 11">
              <a:extLst>
                <a:ext uri="{FF2B5EF4-FFF2-40B4-BE49-F238E27FC236}">
                  <a16:creationId xmlns:a16="http://schemas.microsoft.com/office/drawing/2014/main" id="{3767C370-4A42-4376-8CAE-606C4BC8F4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 name="Freeform 12">
              <a:extLst>
                <a:ext uri="{FF2B5EF4-FFF2-40B4-BE49-F238E27FC236}">
                  <a16:creationId xmlns:a16="http://schemas.microsoft.com/office/drawing/2014/main" id="{36205F53-9C95-4954-B97C-1625BB8A350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 name="Freeform 13">
              <a:extLst>
                <a:ext uri="{FF2B5EF4-FFF2-40B4-BE49-F238E27FC236}">
                  <a16:creationId xmlns:a16="http://schemas.microsoft.com/office/drawing/2014/main" id="{DC80B58E-3469-43E9-96FC-D747B69830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 name="Freeform 14">
              <a:extLst>
                <a:ext uri="{FF2B5EF4-FFF2-40B4-BE49-F238E27FC236}">
                  <a16:creationId xmlns:a16="http://schemas.microsoft.com/office/drawing/2014/main" id="{E17A4ED2-DDD7-4B4D-A39C-9B0121C886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1" name="Freeform 15">
              <a:extLst>
                <a:ext uri="{FF2B5EF4-FFF2-40B4-BE49-F238E27FC236}">
                  <a16:creationId xmlns:a16="http://schemas.microsoft.com/office/drawing/2014/main" id="{A2C14A85-E7A9-4E1D-809F-20F5CFA788B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2" name="Line 16">
              <a:extLst>
                <a:ext uri="{FF2B5EF4-FFF2-40B4-BE49-F238E27FC236}">
                  <a16:creationId xmlns:a16="http://schemas.microsoft.com/office/drawing/2014/main" id="{F3D51E32-9399-4B7F-8D91-BF9A068B834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23" name="Freeform 17">
              <a:extLst>
                <a:ext uri="{FF2B5EF4-FFF2-40B4-BE49-F238E27FC236}">
                  <a16:creationId xmlns:a16="http://schemas.microsoft.com/office/drawing/2014/main" id="{9969F9D2-502D-4C1D-ABA5-02B1BF2A00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4" name="Freeform 18">
              <a:extLst>
                <a:ext uri="{FF2B5EF4-FFF2-40B4-BE49-F238E27FC236}">
                  <a16:creationId xmlns:a16="http://schemas.microsoft.com/office/drawing/2014/main" id="{4AE555C6-5623-478A-BF35-63E9929A3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 name="Freeform 19">
              <a:extLst>
                <a:ext uri="{FF2B5EF4-FFF2-40B4-BE49-F238E27FC236}">
                  <a16:creationId xmlns:a16="http://schemas.microsoft.com/office/drawing/2014/main" id="{A3D3AED4-A69E-4301-9BB4-436DC5F0C9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6" name="Freeform 20">
              <a:extLst>
                <a:ext uri="{FF2B5EF4-FFF2-40B4-BE49-F238E27FC236}">
                  <a16:creationId xmlns:a16="http://schemas.microsoft.com/office/drawing/2014/main" id="{C3B8082C-2D81-48D7-8B45-85B7C892963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7" name="Rectangle 21">
              <a:extLst>
                <a:ext uri="{FF2B5EF4-FFF2-40B4-BE49-F238E27FC236}">
                  <a16:creationId xmlns:a16="http://schemas.microsoft.com/office/drawing/2014/main" id="{9AD35461-BA86-408B-8A29-244EB2F2FB5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28" name="Freeform 22">
              <a:extLst>
                <a:ext uri="{FF2B5EF4-FFF2-40B4-BE49-F238E27FC236}">
                  <a16:creationId xmlns:a16="http://schemas.microsoft.com/office/drawing/2014/main" id="{F238E495-B6C6-4857-899B-CDD5848312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9" name="Freeform 23">
              <a:extLst>
                <a:ext uri="{FF2B5EF4-FFF2-40B4-BE49-F238E27FC236}">
                  <a16:creationId xmlns:a16="http://schemas.microsoft.com/office/drawing/2014/main" id="{E20A751E-054C-4EC2-8DA3-0EC923A658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0" name="Freeform 24">
              <a:extLst>
                <a:ext uri="{FF2B5EF4-FFF2-40B4-BE49-F238E27FC236}">
                  <a16:creationId xmlns:a16="http://schemas.microsoft.com/office/drawing/2014/main" id="{B6E8E701-3D21-4E5C-AB6E-9A7404697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1" name="Freeform 25">
              <a:extLst>
                <a:ext uri="{FF2B5EF4-FFF2-40B4-BE49-F238E27FC236}">
                  <a16:creationId xmlns:a16="http://schemas.microsoft.com/office/drawing/2014/main" id="{431BDA41-D09D-4984-B888-756F5F81B49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2" name="Freeform 26">
              <a:extLst>
                <a:ext uri="{FF2B5EF4-FFF2-40B4-BE49-F238E27FC236}">
                  <a16:creationId xmlns:a16="http://schemas.microsoft.com/office/drawing/2014/main" id="{0DC943D2-20E4-4C00-82D2-D405A7C00B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3" name="Freeform 27">
              <a:extLst>
                <a:ext uri="{FF2B5EF4-FFF2-40B4-BE49-F238E27FC236}">
                  <a16:creationId xmlns:a16="http://schemas.microsoft.com/office/drawing/2014/main" id="{4BC34A74-80A2-4DE1-8ADC-BBD170903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4" name="Freeform 28">
              <a:extLst>
                <a:ext uri="{FF2B5EF4-FFF2-40B4-BE49-F238E27FC236}">
                  <a16:creationId xmlns:a16="http://schemas.microsoft.com/office/drawing/2014/main" id="{C6C3CA25-431F-4E26-952D-4AA9C4C725C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5" name="Freeform 29">
              <a:extLst>
                <a:ext uri="{FF2B5EF4-FFF2-40B4-BE49-F238E27FC236}">
                  <a16:creationId xmlns:a16="http://schemas.microsoft.com/office/drawing/2014/main" id="{776D1836-82AE-40EF-9829-C6B8D2CF025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6" name="Freeform 30">
              <a:extLst>
                <a:ext uri="{FF2B5EF4-FFF2-40B4-BE49-F238E27FC236}">
                  <a16:creationId xmlns:a16="http://schemas.microsoft.com/office/drawing/2014/main" id="{9A8E397E-ADF9-45C1-98F4-3F5A86378B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7" name="Freeform 31">
              <a:extLst>
                <a:ext uri="{FF2B5EF4-FFF2-40B4-BE49-F238E27FC236}">
                  <a16:creationId xmlns:a16="http://schemas.microsoft.com/office/drawing/2014/main" id="{DE07CFD9-357F-40BC-A792-CE874BFE50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sp>
        <p:nvSpPr>
          <p:cNvPr id="2" name="Title 1">
            <a:extLst>
              <a:ext uri="{FF2B5EF4-FFF2-40B4-BE49-F238E27FC236}">
                <a16:creationId xmlns:a16="http://schemas.microsoft.com/office/drawing/2014/main" id="{D272C1FB-1A6A-A348-850D-5E972578BBE2}"/>
              </a:ext>
            </a:extLst>
          </p:cNvPr>
          <p:cNvSpPr>
            <a:spLocks noGrp="1"/>
          </p:cNvSpPr>
          <p:nvPr>
            <p:ph type="title"/>
          </p:nvPr>
        </p:nvSpPr>
        <p:spPr>
          <a:xfrm>
            <a:off x="1141413" y="1082673"/>
            <a:ext cx="2869416" cy="4708528"/>
          </a:xfrm>
        </p:spPr>
        <p:txBody>
          <a:bodyPr>
            <a:normAutofit/>
          </a:bodyPr>
          <a:lstStyle/>
          <a:p>
            <a:pPr algn="r"/>
            <a:r>
              <a:rPr lang="en-US" sz="4000" dirty="0"/>
              <a:t>the Global Village Chapter &amp; Trauma: Breakout </a:t>
            </a:r>
          </a:p>
        </p:txBody>
      </p:sp>
      <p:cxnSp>
        <p:nvCxnSpPr>
          <p:cNvPr id="39" name="Straight Connector 38">
            <a:extLst>
              <a:ext uri="{FF2B5EF4-FFF2-40B4-BE49-F238E27FC236}">
                <a16:creationId xmlns:a16="http://schemas.microsoft.com/office/drawing/2014/main" id="{085ECEC0-FF5D-4348-92C7-1EA7C61E770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454684"/>
            <a:ext cx="0" cy="3649129"/>
          </a:xfrm>
          <a:prstGeom prst="line">
            <a:avLst/>
          </a:prstGeom>
          <a:ln w="254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0BD6ED3-4FD2-0049-B03C-B83156F7D2FC}"/>
              </a:ext>
            </a:extLst>
          </p:cNvPr>
          <p:cNvSpPr>
            <a:spLocks noGrp="1"/>
          </p:cNvSpPr>
          <p:nvPr>
            <p:ph idx="1"/>
          </p:nvPr>
        </p:nvSpPr>
        <p:spPr>
          <a:xfrm>
            <a:off x="5297763" y="1082672"/>
            <a:ext cx="5751237" cy="4862515"/>
          </a:xfrm>
        </p:spPr>
        <p:txBody>
          <a:bodyPr anchor="ctr">
            <a:normAutofit fontScale="92500" lnSpcReduction="10000"/>
          </a:bodyPr>
          <a:lstStyle/>
          <a:p>
            <a:pPr marL="0" indent="0">
              <a:buNone/>
            </a:pPr>
            <a:r>
              <a:rPr lang="en-US" dirty="0">
                <a:latin typeface="Calibri" panose="020F0502020204030204" pitchFamily="34" charset="0"/>
                <a:cs typeface="Calibri" panose="020F0502020204030204" pitchFamily="34" charset="0"/>
              </a:rPr>
              <a:t>Based on what you’ve read and heard so far, </a:t>
            </a:r>
            <a:r>
              <a:rPr lang="en-US" b="1" dirty="0">
                <a:latin typeface="Calibri" panose="020F0502020204030204" pitchFamily="34" charset="0"/>
                <a:cs typeface="Calibri" panose="020F0502020204030204" pitchFamily="34" charset="0"/>
              </a:rPr>
              <a:t>what experiences of trauma </a:t>
            </a:r>
            <a:r>
              <a:rPr lang="en-US" dirty="0">
                <a:latin typeface="Calibri" panose="020F0502020204030204" pitchFamily="34" charset="0"/>
                <a:cs typeface="Calibri" panose="020F0502020204030204" pitchFamily="34" charset="0"/>
              </a:rPr>
              <a:t>do you imagine refugee-background young women like those three in the assigned chapter have experienced in their lives? </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How do you think these experiences of trauma might </a:t>
            </a:r>
            <a:r>
              <a:rPr lang="en-US" b="1" dirty="0">
                <a:latin typeface="Calibri" panose="020F0502020204030204" pitchFamily="34" charset="0"/>
                <a:cs typeface="Calibri" panose="020F0502020204030204" pitchFamily="34" charset="0"/>
              </a:rPr>
              <a:t>affect their learning</a:t>
            </a:r>
            <a:r>
              <a:rPr lang="en-US" dirty="0">
                <a:latin typeface="Calibri" panose="020F0502020204030204" pitchFamily="34" charset="0"/>
                <a:cs typeface="Calibri" panose="020F0502020204030204" pitchFamily="34" charset="0"/>
              </a:rPr>
              <a:t>? </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Where do you see examples of </a:t>
            </a:r>
            <a:r>
              <a:rPr lang="en-US" b="1" dirty="0">
                <a:latin typeface="Calibri" panose="020F0502020204030204" pitchFamily="34" charset="0"/>
                <a:cs typeface="Calibri" panose="020F0502020204030204" pitchFamily="34" charset="0"/>
              </a:rPr>
              <a:t>resilience </a:t>
            </a:r>
            <a:r>
              <a:rPr lang="en-US" dirty="0">
                <a:latin typeface="Calibri" panose="020F0502020204030204" pitchFamily="34" charset="0"/>
                <a:cs typeface="Calibri" panose="020F0502020204030204" pitchFamily="34" charset="0"/>
              </a:rPr>
              <a:t>(ability to adapt and cope) in their stories? </a:t>
            </a:r>
          </a:p>
        </p:txBody>
      </p:sp>
      <p:grpSp>
        <p:nvGrpSpPr>
          <p:cNvPr id="41" name="Group 40">
            <a:extLst>
              <a:ext uri="{FF2B5EF4-FFF2-40B4-BE49-F238E27FC236}">
                <a16:creationId xmlns:a16="http://schemas.microsoft.com/office/drawing/2014/main" id="{F4E035BE-9FF4-43D3-BC25-CF582D7FF8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solidFill>
            <a:schemeClr val="tx1">
              <a:alpha val="60000"/>
            </a:schemeClr>
          </a:solidFill>
        </p:grpSpPr>
        <p:sp>
          <p:nvSpPr>
            <p:cNvPr id="42" name="Freeform 32">
              <a:extLst>
                <a:ext uri="{FF2B5EF4-FFF2-40B4-BE49-F238E27FC236}">
                  <a16:creationId xmlns:a16="http://schemas.microsoft.com/office/drawing/2014/main" id="{F98BCEB2-EC20-4E84-A994-0AC37292C8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3" name="Freeform 33">
              <a:extLst>
                <a:ext uri="{FF2B5EF4-FFF2-40B4-BE49-F238E27FC236}">
                  <a16:creationId xmlns:a16="http://schemas.microsoft.com/office/drawing/2014/main" id="{7A2E1821-AEDF-417E-9F17-83379E9C094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4" name="Freeform 34">
              <a:extLst>
                <a:ext uri="{FF2B5EF4-FFF2-40B4-BE49-F238E27FC236}">
                  <a16:creationId xmlns:a16="http://schemas.microsoft.com/office/drawing/2014/main" id="{CB3734E2-8292-4B47-B6AB-0E5A058DE95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5" name="Freeform 35">
              <a:extLst>
                <a:ext uri="{FF2B5EF4-FFF2-40B4-BE49-F238E27FC236}">
                  <a16:creationId xmlns:a16="http://schemas.microsoft.com/office/drawing/2014/main" id="{A0B09C51-29AB-45C0-B707-CCFB9DF280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6" name="Freeform 36">
              <a:extLst>
                <a:ext uri="{FF2B5EF4-FFF2-40B4-BE49-F238E27FC236}">
                  <a16:creationId xmlns:a16="http://schemas.microsoft.com/office/drawing/2014/main" id="{510C0CED-AE1B-45AE-B5E1-57521E589D2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7" name="Freeform 37">
              <a:extLst>
                <a:ext uri="{FF2B5EF4-FFF2-40B4-BE49-F238E27FC236}">
                  <a16:creationId xmlns:a16="http://schemas.microsoft.com/office/drawing/2014/main" id="{591F2327-4B45-41AA-B41C-7404B6A1E4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8" name="Freeform 38">
              <a:extLst>
                <a:ext uri="{FF2B5EF4-FFF2-40B4-BE49-F238E27FC236}">
                  <a16:creationId xmlns:a16="http://schemas.microsoft.com/office/drawing/2014/main" id="{5A63224C-41A0-42C0-96F6-0B2BE99A135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9" name="Freeform 39">
              <a:extLst>
                <a:ext uri="{FF2B5EF4-FFF2-40B4-BE49-F238E27FC236}">
                  <a16:creationId xmlns:a16="http://schemas.microsoft.com/office/drawing/2014/main" id="{A7C00B9F-C253-4776-9935-EC02254A4F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0" name="Freeform 40">
              <a:extLst>
                <a:ext uri="{FF2B5EF4-FFF2-40B4-BE49-F238E27FC236}">
                  <a16:creationId xmlns:a16="http://schemas.microsoft.com/office/drawing/2014/main" id="{5062D4AA-13F3-4064-8440-FFE8562D854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1" name="Rectangle 41">
              <a:extLst>
                <a:ext uri="{FF2B5EF4-FFF2-40B4-BE49-F238E27FC236}">
                  <a16:creationId xmlns:a16="http://schemas.microsoft.com/office/drawing/2014/main" id="{3E143B27-CB82-440B-879B-D25C1891C19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grpSp>
    </p:spTree>
    <p:extLst>
      <p:ext uri="{BB962C8B-B14F-4D97-AF65-F5344CB8AC3E}">
        <p14:creationId xmlns:p14="http://schemas.microsoft.com/office/powerpoint/2010/main" val="1528741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2" name="Picture 2">
            <a:extLst>
              <a:ext uri="{FF2B5EF4-FFF2-40B4-BE49-F238E27FC236}">
                <a16:creationId xmlns:a16="http://schemas.microsoft.com/office/drawing/2014/main" id="{678E285C-BE9E-45B7-A3EE-B9792DAE991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grpSp>
        <p:nvGrpSpPr>
          <p:cNvPr id="74" name="Group 73">
            <a:extLst>
              <a:ext uri="{FF2B5EF4-FFF2-40B4-BE49-F238E27FC236}">
                <a16:creationId xmlns:a16="http://schemas.microsoft.com/office/drawing/2014/main" id="{AB86F577-8905-4B21-8AF3-C1BB343377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75" name="Rectangle 5">
              <a:extLst>
                <a:ext uri="{FF2B5EF4-FFF2-40B4-BE49-F238E27FC236}">
                  <a16:creationId xmlns:a16="http://schemas.microsoft.com/office/drawing/2014/main" id="{D2F1CFF3-A579-4D24-B5F9-1C71BA6FE5E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76" name="Freeform 6">
              <a:extLst>
                <a:ext uri="{FF2B5EF4-FFF2-40B4-BE49-F238E27FC236}">
                  <a16:creationId xmlns:a16="http://schemas.microsoft.com/office/drawing/2014/main" id="{57601B50-7EB1-43FA-8360-4297BCD7632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7" name="Freeform 7">
              <a:extLst>
                <a:ext uri="{FF2B5EF4-FFF2-40B4-BE49-F238E27FC236}">
                  <a16:creationId xmlns:a16="http://schemas.microsoft.com/office/drawing/2014/main" id="{60BD8B7A-CD01-4638-A2C9-299AC68B9B9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8" name="Rectangle 8">
              <a:extLst>
                <a:ext uri="{FF2B5EF4-FFF2-40B4-BE49-F238E27FC236}">
                  <a16:creationId xmlns:a16="http://schemas.microsoft.com/office/drawing/2014/main" id="{095B58F9-6C29-48BE-9DA6-38550805212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79" name="Freeform 9">
              <a:extLst>
                <a:ext uri="{FF2B5EF4-FFF2-40B4-BE49-F238E27FC236}">
                  <a16:creationId xmlns:a16="http://schemas.microsoft.com/office/drawing/2014/main" id="{0C84674F-2E8A-4B70-B801-00722CDD581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0" name="Freeform 10">
              <a:extLst>
                <a:ext uri="{FF2B5EF4-FFF2-40B4-BE49-F238E27FC236}">
                  <a16:creationId xmlns:a16="http://schemas.microsoft.com/office/drawing/2014/main" id="{34F320BB-D6A9-45FE-8556-498B763B1E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1" name="Freeform 11">
              <a:extLst>
                <a:ext uri="{FF2B5EF4-FFF2-40B4-BE49-F238E27FC236}">
                  <a16:creationId xmlns:a16="http://schemas.microsoft.com/office/drawing/2014/main" id="{5493D54A-532A-46ED-AF63-A0A54818EF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2" name="Freeform 12">
              <a:extLst>
                <a:ext uri="{FF2B5EF4-FFF2-40B4-BE49-F238E27FC236}">
                  <a16:creationId xmlns:a16="http://schemas.microsoft.com/office/drawing/2014/main" id="{EAF2EDFA-9C0B-44E2-B4BB-312B58BCA8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3" name="Freeform 13">
              <a:extLst>
                <a:ext uri="{FF2B5EF4-FFF2-40B4-BE49-F238E27FC236}">
                  <a16:creationId xmlns:a16="http://schemas.microsoft.com/office/drawing/2014/main" id="{A3641113-CE35-42A4-B605-41BC06BF4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4" name="Freeform 14">
              <a:extLst>
                <a:ext uri="{FF2B5EF4-FFF2-40B4-BE49-F238E27FC236}">
                  <a16:creationId xmlns:a16="http://schemas.microsoft.com/office/drawing/2014/main" id="{DA2E5B2C-BAC4-4440-9B7E-F38783197A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5" name="Freeform 15">
              <a:extLst>
                <a:ext uri="{FF2B5EF4-FFF2-40B4-BE49-F238E27FC236}">
                  <a16:creationId xmlns:a16="http://schemas.microsoft.com/office/drawing/2014/main" id="{D8A506DF-2E53-42C9-94BE-B98E32E0578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6" name="Freeform 16">
              <a:extLst>
                <a:ext uri="{FF2B5EF4-FFF2-40B4-BE49-F238E27FC236}">
                  <a16:creationId xmlns:a16="http://schemas.microsoft.com/office/drawing/2014/main" id="{12934FF8-5F70-40BF-BBB6-5EB941FB9BD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7" name="Freeform 17">
              <a:extLst>
                <a:ext uri="{FF2B5EF4-FFF2-40B4-BE49-F238E27FC236}">
                  <a16:creationId xmlns:a16="http://schemas.microsoft.com/office/drawing/2014/main" id="{8EB3FB08-D01D-4E24-BE40-C16269DF62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8" name="Freeform 18">
              <a:extLst>
                <a:ext uri="{FF2B5EF4-FFF2-40B4-BE49-F238E27FC236}">
                  <a16:creationId xmlns:a16="http://schemas.microsoft.com/office/drawing/2014/main" id="{D24E50D7-2753-4169-AD51-C106DA1B7A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9" name="Freeform 19">
              <a:extLst>
                <a:ext uri="{FF2B5EF4-FFF2-40B4-BE49-F238E27FC236}">
                  <a16:creationId xmlns:a16="http://schemas.microsoft.com/office/drawing/2014/main" id="{DF94B7E0-D9B6-4096-94D0-18D3AC0EF6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0" name="Freeform 20">
              <a:extLst>
                <a:ext uri="{FF2B5EF4-FFF2-40B4-BE49-F238E27FC236}">
                  <a16:creationId xmlns:a16="http://schemas.microsoft.com/office/drawing/2014/main" id="{EBC05ADE-BBA2-4387-B005-3196E2E1982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1" name="Freeform 21">
              <a:extLst>
                <a:ext uri="{FF2B5EF4-FFF2-40B4-BE49-F238E27FC236}">
                  <a16:creationId xmlns:a16="http://schemas.microsoft.com/office/drawing/2014/main" id="{BBED1CEE-14D2-442F-AB08-401ABE3EFB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2" name="Freeform 22">
              <a:extLst>
                <a:ext uri="{FF2B5EF4-FFF2-40B4-BE49-F238E27FC236}">
                  <a16:creationId xmlns:a16="http://schemas.microsoft.com/office/drawing/2014/main" id="{4F6574C0-78E8-49EA-84BC-EE9D55707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3" name="Freeform 23">
              <a:extLst>
                <a:ext uri="{FF2B5EF4-FFF2-40B4-BE49-F238E27FC236}">
                  <a16:creationId xmlns:a16="http://schemas.microsoft.com/office/drawing/2014/main" id="{65BCDB0B-615E-4CA1-AFD5-6B121CB7CEB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4" name="Freeform 24">
              <a:extLst>
                <a:ext uri="{FF2B5EF4-FFF2-40B4-BE49-F238E27FC236}">
                  <a16:creationId xmlns:a16="http://schemas.microsoft.com/office/drawing/2014/main" id="{40627863-B7FC-44D1-9E53-E728FFF675A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5" name="Freeform 25">
              <a:extLst>
                <a:ext uri="{FF2B5EF4-FFF2-40B4-BE49-F238E27FC236}">
                  <a16:creationId xmlns:a16="http://schemas.microsoft.com/office/drawing/2014/main" id="{52FD6F8C-3AF1-487E-91F4-6E55146F1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6" name="Freeform 26">
              <a:extLst>
                <a:ext uri="{FF2B5EF4-FFF2-40B4-BE49-F238E27FC236}">
                  <a16:creationId xmlns:a16="http://schemas.microsoft.com/office/drawing/2014/main" id="{50323CF3-93CB-4E03-95C0-B180BB87A8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7" name="Freeform 27">
              <a:extLst>
                <a:ext uri="{FF2B5EF4-FFF2-40B4-BE49-F238E27FC236}">
                  <a16:creationId xmlns:a16="http://schemas.microsoft.com/office/drawing/2014/main" id="{EB47D82F-CF1B-47E6-9FA2-F3A9C5F94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8" name="Freeform 28">
              <a:extLst>
                <a:ext uri="{FF2B5EF4-FFF2-40B4-BE49-F238E27FC236}">
                  <a16:creationId xmlns:a16="http://schemas.microsoft.com/office/drawing/2014/main" id="{0606708F-F2D4-4678-8ED2-39041BC64D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9" name="Freeform 29">
              <a:extLst>
                <a:ext uri="{FF2B5EF4-FFF2-40B4-BE49-F238E27FC236}">
                  <a16:creationId xmlns:a16="http://schemas.microsoft.com/office/drawing/2014/main" id="{D7EB95B4-15E4-433D-B36F-21FF341AD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0" name="Freeform 30">
              <a:extLst>
                <a:ext uri="{FF2B5EF4-FFF2-40B4-BE49-F238E27FC236}">
                  <a16:creationId xmlns:a16="http://schemas.microsoft.com/office/drawing/2014/main" id="{500A541B-4C75-497C-A489-097ED29964F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1" name="Freeform 31">
              <a:extLst>
                <a:ext uri="{FF2B5EF4-FFF2-40B4-BE49-F238E27FC236}">
                  <a16:creationId xmlns:a16="http://schemas.microsoft.com/office/drawing/2014/main" id="{5789326F-12A4-48B8-B0ED-A6A2AE0C27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2" name="Freeform 32">
              <a:extLst>
                <a:ext uri="{FF2B5EF4-FFF2-40B4-BE49-F238E27FC236}">
                  <a16:creationId xmlns:a16="http://schemas.microsoft.com/office/drawing/2014/main" id="{25FA672E-2B65-477F-AA75-6261CE652F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3" name="Rectangle 33">
              <a:extLst>
                <a:ext uri="{FF2B5EF4-FFF2-40B4-BE49-F238E27FC236}">
                  <a16:creationId xmlns:a16="http://schemas.microsoft.com/office/drawing/2014/main" id="{BB09AF8D-E68B-499C-B9F5-2F365813D3C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104" name="Freeform 34">
              <a:extLst>
                <a:ext uri="{FF2B5EF4-FFF2-40B4-BE49-F238E27FC236}">
                  <a16:creationId xmlns:a16="http://schemas.microsoft.com/office/drawing/2014/main" id="{7991AEAD-B5F3-47BA-9F1B-86C16A84AD3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5" name="Freeform 35">
              <a:extLst>
                <a:ext uri="{FF2B5EF4-FFF2-40B4-BE49-F238E27FC236}">
                  <a16:creationId xmlns:a16="http://schemas.microsoft.com/office/drawing/2014/main" id="{19A85F58-4C3A-4388-B55C-2329EEAECF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6" name="Freeform 36">
              <a:extLst>
                <a:ext uri="{FF2B5EF4-FFF2-40B4-BE49-F238E27FC236}">
                  <a16:creationId xmlns:a16="http://schemas.microsoft.com/office/drawing/2014/main" id="{05652F38-94D9-41B7-A699-7E8F0C78D8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7" name="Freeform 37">
              <a:extLst>
                <a:ext uri="{FF2B5EF4-FFF2-40B4-BE49-F238E27FC236}">
                  <a16:creationId xmlns:a16="http://schemas.microsoft.com/office/drawing/2014/main" id="{3C043852-C250-4518-BB89-C91A349171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8" name="Freeform 38">
              <a:extLst>
                <a:ext uri="{FF2B5EF4-FFF2-40B4-BE49-F238E27FC236}">
                  <a16:creationId xmlns:a16="http://schemas.microsoft.com/office/drawing/2014/main" id="{0CAB9A07-ECF2-416C-8528-F75DACB138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9" name="Freeform 39">
              <a:extLst>
                <a:ext uri="{FF2B5EF4-FFF2-40B4-BE49-F238E27FC236}">
                  <a16:creationId xmlns:a16="http://schemas.microsoft.com/office/drawing/2014/main" id="{904A314C-A829-4AA6-92E2-529BCCF95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0" name="Freeform 40">
              <a:extLst>
                <a:ext uri="{FF2B5EF4-FFF2-40B4-BE49-F238E27FC236}">
                  <a16:creationId xmlns:a16="http://schemas.microsoft.com/office/drawing/2014/main" id="{244EE6BA-4569-43ED-9E2E-1FB66201B7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1" name="Freeform 41">
              <a:extLst>
                <a:ext uri="{FF2B5EF4-FFF2-40B4-BE49-F238E27FC236}">
                  <a16:creationId xmlns:a16="http://schemas.microsoft.com/office/drawing/2014/main" id="{BEB8252E-FB2A-4BB5-BEC6-CA10FF6F7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2" name="Freeform 42">
              <a:extLst>
                <a:ext uri="{FF2B5EF4-FFF2-40B4-BE49-F238E27FC236}">
                  <a16:creationId xmlns:a16="http://schemas.microsoft.com/office/drawing/2014/main" id="{91414711-C3A4-4E96-854A-DDDEB2F2E3E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3" name="Freeform 43">
              <a:extLst>
                <a:ext uri="{FF2B5EF4-FFF2-40B4-BE49-F238E27FC236}">
                  <a16:creationId xmlns:a16="http://schemas.microsoft.com/office/drawing/2014/main" id="{86815BA8-3055-4B42-98C3-4202FD92E0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4" name="Freeform 44">
              <a:extLst>
                <a:ext uri="{FF2B5EF4-FFF2-40B4-BE49-F238E27FC236}">
                  <a16:creationId xmlns:a16="http://schemas.microsoft.com/office/drawing/2014/main" id="{44457813-E991-44AE-9A83-B7488D1F362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5" name="Rectangle 45">
              <a:extLst>
                <a:ext uri="{FF2B5EF4-FFF2-40B4-BE49-F238E27FC236}">
                  <a16:creationId xmlns:a16="http://schemas.microsoft.com/office/drawing/2014/main" id="{8CE1CF47-A73F-4560-8835-AE1DC51E5CA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116" name="Freeform 46">
              <a:extLst>
                <a:ext uri="{FF2B5EF4-FFF2-40B4-BE49-F238E27FC236}">
                  <a16:creationId xmlns:a16="http://schemas.microsoft.com/office/drawing/2014/main" id="{C2A935E4-AACC-4CB9-995E-D286178873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7" name="Freeform 47">
              <a:extLst>
                <a:ext uri="{FF2B5EF4-FFF2-40B4-BE49-F238E27FC236}">
                  <a16:creationId xmlns:a16="http://schemas.microsoft.com/office/drawing/2014/main" id="{93B5B778-8ACB-4004-932D-BD95997BAEF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8" name="Freeform 48">
              <a:extLst>
                <a:ext uri="{FF2B5EF4-FFF2-40B4-BE49-F238E27FC236}">
                  <a16:creationId xmlns:a16="http://schemas.microsoft.com/office/drawing/2014/main" id="{1434AF34-0919-40AD-84B1-446D4FF2D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9" name="Freeform 49">
              <a:extLst>
                <a:ext uri="{FF2B5EF4-FFF2-40B4-BE49-F238E27FC236}">
                  <a16:creationId xmlns:a16="http://schemas.microsoft.com/office/drawing/2014/main" id="{29546CF3-6DDD-4073-AB7F-C6E722257A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20" name="Freeform 50">
              <a:extLst>
                <a:ext uri="{FF2B5EF4-FFF2-40B4-BE49-F238E27FC236}">
                  <a16:creationId xmlns:a16="http://schemas.microsoft.com/office/drawing/2014/main" id="{289D46AB-128A-477F-B6C9-F40F115D6C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21" name="Freeform 51">
              <a:extLst>
                <a:ext uri="{FF2B5EF4-FFF2-40B4-BE49-F238E27FC236}">
                  <a16:creationId xmlns:a16="http://schemas.microsoft.com/office/drawing/2014/main" id="{A7DA7E67-3368-44AD-AACD-EB64AE3487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22" name="Freeform 52">
              <a:extLst>
                <a:ext uri="{FF2B5EF4-FFF2-40B4-BE49-F238E27FC236}">
                  <a16:creationId xmlns:a16="http://schemas.microsoft.com/office/drawing/2014/main" id="{78BB1152-AB85-4AD8-BBA1-07CEA1F508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23" name="Freeform 53">
              <a:extLst>
                <a:ext uri="{FF2B5EF4-FFF2-40B4-BE49-F238E27FC236}">
                  <a16:creationId xmlns:a16="http://schemas.microsoft.com/office/drawing/2014/main" id="{A982E7F2-DD68-4093-B9C5-3E42B475AB4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24" name="Freeform 54">
              <a:extLst>
                <a:ext uri="{FF2B5EF4-FFF2-40B4-BE49-F238E27FC236}">
                  <a16:creationId xmlns:a16="http://schemas.microsoft.com/office/drawing/2014/main" id="{A682E224-4CD6-420B-897A-B23D50B82ED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25" name="Freeform 55">
              <a:extLst>
                <a:ext uri="{FF2B5EF4-FFF2-40B4-BE49-F238E27FC236}">
                  <a16:creationId xmlns:a16="http://schemas.microsoft.com/office/drawing/2014/main" id="{31B90F10-06CD-480E-8D35-6E0FFFB894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26" name="Freeform 56">
              <a:extLst>
                <a:ext uri="{FF2B5EF4-FFF2-40B4-BE49-F238E27FC236}">
                  <a16:creationId xmlns:a16="http://schemas.microsoft.com/office/drawing/2014/main" id="{7BC977DB-69B0-4D8D-B77C-E1127EC417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27" name="Freeform 57">
              <a:extLst>
                <a:ext uri="{FF2B5EF4-FFF2-40B4-BE49-F238E27FC236}">
                  <a16:creationId xmlns:a16="http://schemas.microsoft.com/office/drawing/2014/main" id="{24127454-3FCB-41D6-ACFB-81D7E05A7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28" name="Freeform 58">
              <a:extLst>
                <a:ext uri="{FF2B5EF4-FFF2-40B4-BE49-F238E27FC236}">
                  <a16:creationId xmlns:a16="http://schemas.microsoft.com/office/drawing/2014/main" id="{7AA80D42-B8A8-475B-ADBF-99719CE9FE5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sp>
        <p:nvSpPr>
          <p:cNvPr id="130" name="Rectangle 129">
            <a:extLst>
              <a:ext uri="{FF2B5EF4-FFF2-40B4-BE49-F238E27FC236}">
                <a16:creationId xmlns:a16="http://schemas.microsoft.com/office/drawing/2014/main" id="{34106153-7990-4956-BD26-A04A03006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32" name="Picture 2">
            <a:extLst>
              <a:ext uri="{FF2B5EF4-FFF2-40B4-BE49-F238E27FC236}">
                <a16:creationId xmlns:a16="http://schemas.microsoft.com/office/drawing/2014/main" id="{BDEA11A5-20BA-4650-A324-47C0465FF5A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3" y="-3747"/>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grpSp>
        <p:nvGrpSpPr>
          <p:cNvPr id="134" name="Group 133">
            <a:extLst>
              <a:ext uri="{FF2B5EF4-FFF2-40B4-BE49-F238E27FC236}">
                <a16:creationId xmlns:a16="http://schemas.microsoft.com/office/drawing/2014/main" id="{866FCB64-0A37-46EB-8A9B-EC0C4C000A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bg2"/>
              </a:gs>
              <a:gs pos="100000">
                <a:schemeClr val="tx2">
                  <a:lumMod val="60000"/>
                  <a:lumOff val="40000"/>
                </a:schemeClr>
              </a:gs>
            </a:gsLst>
            <a:lin ang="5400000" scaled="0"/>
            <a:tileRect/>
          </a:gradFill>
        </p:grpSpPr>
        <p:sp>
          <p:nvSpPr>
            <p:cNvPr id="135" name="Rectangle 5">
              <a:extLst>
                <a:ext uri="{FF2B5EF4-FFF2-40B4-BE49-F238E27FC236}">
                  <a16:creationId xmlns:a16="http://schemas.microsoft.com/office/drawing/2014/main" id="{8A162E18-5BEB-4E42-9B10-A1FDF6A0B8E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136" name="Freeform 6">
              <a:extLst>
                <a:ext uri="{FF2B5EF4-FFF2-40B4-BE49-F238E27FC236}">
                  <a16:creationId xmlns:a16="http://schemas.microsoft.com/office/drawing/2014/main" id="{7BB781C9-EC32-45FE-ACE7-C24F128C4C8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37" name="Freeform 7">
              <a:extLst>
                <a:ext uri="{FF2B5EF4-FFF2-40B4-BE49-F238E27FC236}">
                  <a16:creationId xmlns:a16="http://schemas.microsoft.com/office/drawing/2014/main" id="{927C5647-36E8-4A20-86D4-47831D50CF9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38" name="Rectangle 8">
              <a:extLst>
                <a:ext uri="{FF2B5EF4-FFF2-40B4-BE49-F238E27FC236}">
                  <a16:creationId xmlns:a16="http://schemas.microsoft.com/office/drawing/2014/main" id="{62F2AF20-CBBE-4249-B9E2-D6B30191CF8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139" name="Freeform 9">
              <a:extLst>
                <a:ext uri="{FF2B5EF4-FFF2-40B4-BE49-F238E27FC236}">
                  <a16:creationId xmlns:a16="http://schemas.microsoft.com/office/drawing/2014/main" id="{731C1229-F8A7-4B36-A52B-98A65EF869E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40" name="Freeform 10">
              <a:extLst>
                <a:ext uri="{FF2B5EF4-FFF2-40B4-BE49-F238E27FC236}">
                  <a16:creationId xmlns:a16="http://schemas.microsoft.com/office/drawing/2014/main" id="{609AC686-2DBB-4D82-866C-9FF222BDDF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41" name="Freeform 11">
              <a:extLst>
                <a:ext uri="{FF2B5EF4-FFF2-40B4-BE49-F238E27FC236}">
                  <a16:creationId xmlns:a16="http://schemas.microsoft.com/office/drawing/2014/main" id="{F899E6EB-BCDD-45D2-BF4B-9CA3A27984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42" name="Freeform 12">
              <a:extLst>
                <a:ext uri="{FF2B5EF4-FFF2-40B4-BE49-F238E27FC236}">
                  <a16:creationId xmlns:a16="http://schemas.microsoft.com/office/drawing/2014/main" id="{BBD3AAC8-2330-4FAB-8E31-3D50AD954F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43" name="Freeform 13">
              <a:extLst>
                <a:ext uri="{FF2B5EF4-FFF2-40B4-BE49-F238E27FC236}">
                  <a16:creationId xmlns:a16="http://schemas.microsoft.com/office/drawing/2014/main" id="{6B54F723-A70A-4865-A560-7850498A1B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44" name="Freeform 14">
              <a:extLst>
                <a:ext uri="{FF2B5EF4-FFF2-40B4-BE49-F238E27FC236}">
                  <a16:creationId xmlns:a16="http://schemas.microsoft.com/office/drawing/2014/main" id="{9B911CCD-C9A2-4DC8-A278-3C6FD76A76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45" name="Freeform 15">
              <a:extLst>
                <a:ext uri="{FF2B5EF4-FFF2-40B4-BE49-F238E27FC236}">
                  <a16:creationId xmlns:a16="http://schemas.microsoft.com/office/drawing/2014/main" id="{D559B729-03FB-435D-89BF-AF57A801B37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46" name="Freeform 16">
              <a:extLst>
                <a:ext uri="{FF2B5EF4-FFF2-40B4-BE49-F238E27FC236}">
                  <a16:creationId xmlns:a16="http://schemas.microsoft.com/office/drawing/2014/main" id="{D1C90213-0F60-4268-BE48-8221E616149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47" name="Freeform 17">
              <a:extLst>
                <a:ext uri="{FF2B5EF4-FFF2-40B4-BE49-F238E27FC236}">
                  <a16:creationId xmlns:a16="http://schemas.microsoft.com/office/drawing/2014/main" id="{A7A6A293-A06F-48B8-865A-3F65287B85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48" name="Freeform 18">
              <a:extLst>
                <a:ext uri="{FF2B5EF4-FFF2-40B4-BE49-F238E27FC236}">
                  <a16:creationId xmlns:a16="http://schemas.microsoft.com/office/drawing/2014/main" id="{8F6861B5-AAA4-4017-929E-1FD1CA106C8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49" name="Freeform 19">
              <a:extLst>
                <a:ext uri="{FF2B5EF4-FFF2-40B4-BE49-F238E27FC236}">
                  <a16:creationId xmlns:a16="http://schemas.microsoft.com/office/drawing/2014/main" id="{D776D07C-2081-4DD3-A464-40F3CA41A3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50" name="Freeform 20">
              <a:extLst>
                <a:ext uri="{FF2B5EF4-FFF2-40B4-BE49-F238E27FC236}">
                  <a16:creationId xmlns:a16="http://schemas.microsoft.com/office/drawing/2014/main" id="{BBC236D6-77E5-4B3C-92D7-D708B237DB5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51" name="Freeform 21">
              <a:extLst>
                <a:ext uri="{FF2B5EF4-FFF2-40B4-BE49-F238E27FC236}">
                  <a16:creationId xmlns:a16="http://schemas.microsoft.com/office/drawing/2014/main" id="{8064714E-7ADE-4BD9-8981-34C135762CE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52" name="Freeform 22">
              <a:extLst>
                <a:ext uri="{FF2B5EF4-FFF2-40B4-BE49-F238E27FC236}">
                  <a16:creationId xmlns:a16="http://schemas.microsoft.com/office/drawing/2014/main" id="{2FD1F23F-B1EE-46F5-B460-924E54A70D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53" name="Freeform 23">
              <a:extLst>
                <a:ext uri="{FF2B5EF4-FFF2-40B4-BE49-F238E27FC236}">
                  <a16:creationId xmlns:a16="http://schemas.microsoft.com/office/drawing/2014/main" id="{9699361A-3AFF-4826-B99C-0354EAB079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54" name="Freeform 24">
              <a:extLst>
                <a:ext uri="{FF2B5EF4-FFF2-40B4-BE49-F238E27FC236}">
                  <a16:creationId xmlns:a16="http://schemas.microsoft.com/office/drawing/2014/main" id="{B272F7B1-7BE2-4FC9-BB91-207EFD9E65F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55" name="Freeform 25">
              <a:extLst>
                <a:ext uri="{FF2B5EF4-FFF2-40B4-BE49-F238E27FC236}">
                  <a16:creationId xmlns:a16="http://schemas.microsoft.com/office/drawing/2014/main" id="{CDE59C1F-AFD9-4DD5-B04A-9EB2AAED52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56" name="Freeform 26">
              <a:extLst>
                <a:ext uri="{FF2B5EF4-FFF2-40B4-BE49-F238E27FC236}">
                  <a16:creationId xmlns:a16="http://schemas.microsoft.com/office/drawing/2014/main" id="{1551E418-6CD4-4320-8224-F084039C53E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57" name="Freeform 27">
              <a:extLst>
                <a:ext uri="{FF2B5EF4-FFF2-40B4-BE49-F238E27FC236}">
                  <a16:creationId xmlns:a16="http://schemas.microsoft.com/office/drawing/2014/main" id="{1F27D4B1-EBD4-4BC9-AC2E-3AD616C847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58" name="Freeform 28">
              <a:extLst>
                <a:ext uri="{FF2B5EF4-FFF2-40B4-BE49-F238E27FC236}">
                  <a16:creationId xmlns:a16="http://schemas.microsoft.com/office/drawing/2014/main" id="{C42B8D84-898A-4F76-A0F2-5699ED72BCE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59" name="Freeform 29">
              <a:extLst>
                <a:ext uri="{FF2B5EF4-FFF2-40B4-BE49-F238E27FC236}">
                  <a16:creationId xmlns:a16="http://schemas.microsoft.com/office/drawing/2014/main" id="{B440932E-7985-4BA6-9899-F22A644854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60" name="Freeform 30">
              <a:extLst>
                <a:ext uri="{FF2B5EF4-FFF2-40B4-BE49-F238E27FC236}">
                  <a16:creationId xmlns:a16="http://schemas.microsoft.com/office/drawing/2014/main" id="{4B8CE969-CA1A-48CB-8588-4146F41F339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61" name="Freeform 31">
              <a:extLst>
                <a:ext uri="{FF2B5EF4-FFF2-40B4-BE49-F238E27FC236}">
                  <a16:creationId xmlns:a16="http://schemas.microsoft.com/office/drawing/2014/main" id="{138A4875-4593-4894-89D5-DFCFF0EEDA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62" name="Freeform 32">
              <a:extLst>
                <a:ext uri="{FF2B5EF4-FFF2-40B4-BE49-F238E27FC236}">
                  <a16:creationId xmlns:a16="http://schemas.microsoft.com/office/drawing/2014/main" id="{F079F26B-58E4-494E-A8BA-3F054F1F3BB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63" name="Rectangle 33">
              <a:extLst>
                <a:ext uri="{FF2B5EF4-FFF2-40B4-BE49-F238E27FC236}">
                  <a16:creationId xmlns:a16="http://schemas.microsoft.com/office/drawing/2014/main" id="{04C9ECC5-BB4A-4417-B874-B75953F84FC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164" name="Freeform 34">
              <a:extLst>
                <a:ext uri="{FF2B5EF4-FFF2-40B4-BE49-F238E27FC236}">
                  <a16:creationId xmlns:a16="http://schemas.microsoft.com/office/drawing/2014/main" id="{4CCCF285-B51D-4A2F-8384-830A391711B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65" name="Freeform 35">
              <a:extLst>
                <a:ext uri="{FF2B5EF4-FFF2-40B4-BE49-F238E27FC236}">
                  <a16:creationId xmlns:a16="http://schemas.microsoft.com/office/drawing/2014/main" id="{BD6C6299-A09A-47DF-8A96-69D39FCA5A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66" name="Freeform 36">
              <a:extLst>
                <a:ext uri="{FF2B5EF4-FFF2-40B4-BE49-F238E27FC236}">
                  <a16:creationId xmlns:a16="http://schemas.microsoft.com/office/drawing/2014/main" id="{EE60C4B9-C404-42CD-8E94-70D4DC16AB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67" name="Freeform 37">
              <a:extLst>
                <a:ext uri="{FF2B5EF4-FFF2-40B4-BE49-F238E27FC236}">
                  <a16:creationId xmlns:a16="http://schemas.microsoft.com/office/drawing/2014/main" id="{52BD4447-C1EB-4798-8764-AB93EA93033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68" name="Freeform 38">
              <a:extLst>
                <a:ext uri="{FF2B5EF4-FFF2-40B4-BE49-F238E27FC236}">
                  <a16:creationId xmlns:a16="http://schemas.microsoft.com/office/drawing/2014/main" id="{50411559-C414-4F7C-BC6C-69F87BC9C7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69" name="Freeform 39">
              <a:extLst>
                <a:ext uri="{FF2B5EF4-FFF2-40B4-BE49-F238E27FC236}">
                  <a16:creationId xmlns:a16="http://schemas.microsoft.com/office/drawing/2014/main" id="{64737770-BB27-41C0-95CB-5290545086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0" name="Freeform 40">
              <a:extLst>
                <a:ext uri="{FF2B5EF4-FFF2-40B4-BE49-F238E27FC236}">
                  <a16:creationId xmlns:a16="http://schemas.microsoft.com/office/drawing/2014/main" id="{28929FDB-16CF-4165-B32A-EB673EFB7CB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1" name="Freeform 41">
              <a:extLst>
                <a:ext uri="{FF2B5EF4-FFF2-40B4-BE49-F238E27FC236}">
                  <a16:creationId xmlns:a16="http://schemas.microsoft.com/office/drawing/2014/main" id="{D8C82883-237C-4209-9545-E832FEE3A8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2" name="Freeform 42">
              <a:extLst>
                <a:ext uri="{FF2B5EF4-FFF2-40B4-BE49-F238E27FC236}">
                  <a16:creationId xmlns:a16="http://schemas.microsoft.com/office/drawing/2014/main" id="{F1A52653-BD09-4D65-B05C-2AF4A6473A3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3" name="Freeform 43">
              <a:extLst>
                <a:ext uri="{FF2B5EF4-FFF2-40B4-BE49-F238E27FC236}">
                  <a16:creationId xmlns:a16="http://schemas.microsoft.com/office/drawing/2014/main" id="{30724E80-2FD3-4E4A-A3EA-18A4C88863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4" name="Freeform 44">
              <a:extLst>
                <a:ext uri="{FF2B5EF4-FFF2-40B4-BE49-F238E27FC236}">
                  <a16:creationId xmlns:a16="http://schemas.microsoft.com/office/drawing/2014/main" id="{F1B978C7-7BC5-4F73-8B02-66A3CF67CEA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5" name="Rectangle 45">
              <a:extLst>
                <a:ext uri="{FF2B5EF4-FFF2-40B4-BE49-F238E27FC236}">
                  <a16:creationId xmlns:a16="http://schemas.microsoft.com/office/drawing/2014/main" id="{799F0CED-DF8F-4350-A036-1981FBE5968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176" name="Freeform 46">
              <a:extLst>
                <a:ext uri="{FF2B5EF4-FFF2-40B4-BE49-F238E27FC236}">
                  <a16:creationId xmlns:a16="http://schemas.microsoft.com/office/drawing/2014/main" id="{9F4DD366-0E86-4E99-9557-496E88B421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7" name="Freeform 47">
              <a:extLst>
                <a:ext uri="{FF2B5EF4-FFF2-40B4-BE49-F238E27FC236}">
                  <a16:creationId xmlns:a16="http://schemas.microsoft.com/office/drawing/2014/main" id="{78BB3321-D5DC-4951-AB38-0C54E3D01D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8" name="Freeform 48">
              <a:extLst>
                <a:ext uri="{FF2B5EF4-FFF2-40B4-BE49-F238E27FC236}">
                  <a16:creationId xmlns:a16="http://schemas.microsoft.com/office/drawing/2014/main" id="{955E548C-7F86-45B2-A0D2-03EAC578D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9" name="Freeform 49">
              <a:extLst>
                <a:ext uri="{FF2B5EF4-FFF2-40B4-BE49-F238E27FC236}">
                  <a16:creationId xmlns:a16="http://schemas.microsoft.com/office/drawing/2014/main" id="{0013F508-5E69-4911-AD93-4ABE3E7C568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0" name="Freeform 50">
              <a:extLst>
                <a:ext uri="{FF2B5EF4-FFF2-40B4-BE49-F238E27FC236}">
                  <a16:creationId xmlns:a16="http://schemas.microsoft.com/office/drawing/2014/main" id="{A7F86768-93E0-4044-A62A-B11EB18FF2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1" name="Freeform 51">
              <a:extLst>
                <a:ext uri="{FF2B5EF4-FFF2-40B4-BE49-F238E27FC236}">
                  <a16:creationId xmlns:a16="http://schemas.microsoft.com/office/drawing/2014/main" id="{BA32A7B4-1DB2-4E4A-B86E-D8DB97B696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2" name="Freeform 52">
              <a:extLst>
                <a:ext uri="{FF2B5EF4-FFF2-40B4-BE49-F238E27FC236}">
                  <a16:creationId xmlns:a16="http://schemas.microsoft.com/office/drawing/2014/main" id="{AB250BD5-076C-4428-B6AF-E9EAE4F65E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3" name="Freeform 53">
              <a:extLst>
                <a:ext uri="{FF2B5EF4-FFF2-40B4-BE49-F238E27FC236}">
                  <a16:creationId xmlns:a16="http://schemas.microsoft.com/office/drawing/2014/main" id="{027DA06A-045F-4711-9307-0508B6ACFA4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4" name="Freeform 54">
              <a:extLst>
                <a:ext uri="{FF2B5EF4-FFF2-40B4-BE49-F238E27FC236}">
                  <a16:creationId xmlns:a16="http://schemas.microsoft.com/office/drawing/2014/main" id="{3EB0EDA8-385A-4B2B-97F0-5194F23EB5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5" name="Freeform 55">
              <a:extLst>
                <a:ext uri="{FF2B5EF4-FFF2-40B4-BE49-F238E27FC236}">
                  <a16:creationId xmlns:a16="http://schemas.microsoft.com/office/drawing/2014/main" id="{D6FA258E-AF3F-47C9-9F4E-39ECFD7AC0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6" name="Freeform 56">
              <a:extLst>
                <a:ext uri="{FF2B5EF4-FFF2-40B4-BE49-F238E27FC236}">
                  <a16:creationId xmlns:a16="http://schemas.microsoft.com/office/drawing/2014/main" id="{6E471E73-A9C0-4C68-BD8F-360F2ED7BD9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7" name="Freeform 57">
              <a:extLst>
                <a:ext uri="{FF2B5EF4-FFF2-40B4-BE49-F238E27FC236}">
                  <a16:creationId xmlns:a16="http://schemas.microsoft.com/office/drawing/2014/main" id="{C78C3110-8153-4163-B809-0B0C0C9E5C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8" name="Freeform 58">
              <a:extLst>
                <a:ext uri="{FF2B5EF4-FFF2-40B4-BE49-F238E27FC236}">
                  <a16:creationId xmlns:a16="http://schemas.microsoft.com/office/drawing/2014/main" id="{DBC57B9F-0B9B-4EDE-B3B3-7C5D5DB3992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sp>
        <p:nvSpPr>
          <p:cNvPr id="4" name="Title 3">
            <a:extLst>
              <a:ext uri="{FF2B5EF4-FFF2-40B4-BE49-F238E27FC236}">
                <a16:creationId xmlns:a16="http://schemas.microsoft.com/office/drawing/2014/main" id="{FC5E5488-FF40-8345-BC4F-952BB9A1779F}"/>
              </a:ext>
            </a:extLst>
          </p:cNvPr>
          <p:cNvSpPr>
            <a:spLocks noGrp="1"/>
          </p:cNvSpPr>
          <p:nvPr>
            <p:ph type="title" idx="4294967295"/>
          </p:nvPr>
        </p:nvSpPr>
        <p:spPr>
          <a:xfrm>
            <a:off x="2185988" y="1113282"/>
            <a:ext cx="3652836" cy="2396681"/>
          </a:xfrm>
        </p:spPr>
        <p:txBody>
          <a:bodyPr vert="horz" lIns="91440" tIns="45720" rIns="91440" bIns="45720" rtlCol="0" anchor="b">
            <a:normAutofit/>
          </a:bodyPr>
          <a:lstStyle/>
          <a:p>
            <a:r>
              <a:rPr lang="en-US" sz="3000" b="1" dirty="0">
                <a:solidFill>
                  <a:srgbClr val="FFFFFF"/>
                </a:solidFill>
              </a:rPr>
              <a:t>We can assume our students will have experienced trauma, so what do we do? </a:t>
            </a:r>
            <a:endParaRPr lang="en-US" sz="3000" dirty="0">
              <a:solidFill>
                <a:srgbClr val="FFFFFF"/>
              </a:solidFill>
            </a:endParaRPr>
          </a:p>
        </p:txBody>
      </p:sp>
      <p:sp useBgFill="1">
        <p:nvSpPr>
          <p:cNvPr id="190" name="Round Diagonal Corner Rectangle 6">
            <a:extLst>
              <a:ext uri="{FF2B5EF4-FFF2-40B4-BE49-F238E27FC236}">
                <a16:creationId xmlns:a16="http://schemas.microsoft.com/office/drawing/2014/main" id="{62B94F88-FD5B-4053-B143-DFF55CE443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808057"/>
            <a:ext cx="5286376" cy="5234394"/>
          </a:xfrm>
          <a:prstGeom prst="round2DiagRect">
            <a:avLst>
              <a:gd name="adj1" fmla="val 6185"/>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Brain in head">
            <a:extLst>
              <a:ext uri="{FF2B5EF4-FFF2-40B4-BE49-F238E27FC236}">
                <a16:creationId xmlns:a16="http://schemas.microsoft.com/office/drawing/2014/main" id="{7FCF0545-F1B8-4DE5-876D-E1B968E70C3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50539" y="1136606"/>
            <a:ext cx="4577297" cy="4577297"/>
          </a:xfrm>
          <a:prstGeom prst="rect">
            <a:avLst/>
          </a:prstGeom>
        </p:spPr>
      </p:pic>
      <p:sp>
        <p:nvSpPr>
          <p:cNvPr id="9" name="TextBox 8">
            <a:extLst>
              <a:ext uri="{FF2B5EF4-FFF2-40B4-BE49-F238E27FC236}">
                <a16:creationId xmlns:a16="http://schemas.microsoft.com/office/drawing/2014/main" id="{CFE13A61-1CCC-A543-AF6B-30D88D49F8A2}"/>
              </a:ext>
            </a:extLst>
          </p:cNvPr>
          <p:cNvSpPr txBox="1"/>
          <p:nvPr/>
        </p:nvSpPr>
        <p:spPr>
          <a:xfrm>
            <a:off x="2119313" y="4747491"/>
            <a:ext cx="3416883" cy="1200329"/>
          </a:xfrm>
          <a:prstGeom prst="rect">
            <a:avLst/>
          </a:prstGeom>
          <a:noFill/>
        </p:spPr>
        <p:txBody>
          <a:bodyPr wrap="square" rtlCol="0">
            <a:spAutoFit/>
          </a:bodyPr>
          <a:lstStyle/>
          <a:p>
            <a:r>
              <a:rPr lang="en-US" i="1" dirty="0"/>
              <a:t>Your breathing is your greatest</a:t>
            </a:r>
          </a:p>
          <a:p>
            <a:r>
              <a:rPr lang="en-US" i="1" dirty="0"/>
              <a:t>friend. Return to it in all your troubles and you will find comfort and guidance</a:t>
            </a:r>
            <a:r>
              <a:rPr lang="en-US" dirty="0"/>
              <a:t>. –Buddhist proverb</a:t>
            </a:r>
          </a:p>
        </p:txBody>
      </p:sp>
    </p:spTree>
    <p:extLst>
      <p:ext uri="{BB962C8B-B14F-4D97-AF65-F5344CB8AC3E}">
        <p14:creationId xmlns:p14="http://schemas.microsoft.com/office/powerpoint/2010/main" val="1709760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6BFC9644-673A-459F-B3C5-9310A4E50E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9" name="Group 58">
            <a:extLst>
              <a:ext uri="{FF2B5EF4-FFF2-40B4-BE49-F238E27FC236}">
                <a16:creationId xmlns:a16="http://schemas.microsoft.com/office/drawing/2014/main" id="{4ADB9295-9645-4BF2-ADFD-75800B7FAD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20788" cy="6858001"/>
            <a:chOff x="-14288" y="0"/>
            <a:chExt cx="1220788" cy="6858001"/>
          </a:xfrm>
          <a:solidFill>
            <a:schemeClr val="bg2">
              <a:lumMod val="60000"/>
              <a:lumOff val="40000"/>
              <a:alpha val="60000"/>
            </a:schemeClr>
          </a:solidFill>
        </p:grpSpPr>
        <p:sp>
          <p:nvSpPr>
            <p:cNvPr id="60" name="Rectangle 5">
              <a:extLst>
                <a:ext uri="{FF2B5EF4-FFF2-40B4-BE49-F238E27FC236}">
                  <a16:creationId xmlns:a16="http://schemas.microsoft.com/office/drawing/2014/main" id="{95B061E9-E435-4E1B-B160-96584A11669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61" name="Freeform 6">
              <a:extLst>
                <a:ext uri="{FF2B5EF4-FFF2-40B4-BE49-F238E27FC236}">
                  <a16:creationId xmlns:a16="http://schemas.microsoft.com/office/drawing/2014/main" id="{3CD7972E-7D38-40EE-A80B-E2A848811E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2" name="Freeform 7">
              <a:extLst>
                <a:ext uri="{FF2B5EF4-FFF2-40B4-BE49-F238E27FC236}">
                  <a16:creationId xmlns:a16="http://schemas.microsoft.com/office/drawing/2014/main" id="{524A3B55-746F-419F-8CFF-5F3A4BE1434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3" name="Freeform 8">
              <a:extLst>
                <a:ext uri="{FF2B5EF4-FFF2-40B4-BE49-F238E27FC236}">
                  <a16:creationId xmlns:a16="http://schemas.microsoft.com/office/drawing/2014/main" id="{9C63219B-AD72-4494-935E-F5C70DB549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4" name="Freeform 9">
              <a:extLst>
                <a:ext uri="{FF2B5EF4-FFF2-40B4-BE49-F238E27FC236}">
                  <a16:creationId xmlns:a16="http://schemas.microsoft.com/office/drawing/2014/main" id="{15B41FD2-05E2-44E7-8760-09E65D1C60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5" name="Freeform 10">
              <a:extLst>
                <a:ext uri="{FF2B5EF4-FFF2-40B4-BE49-F238E27FC236}">
                  <a16:creationId xmlns:a16="http://schemas.microsoft.com/office/drawing/2014/main" id="{FE6D63D0-3347-4EE2-8F65-F1C32168FA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6" name="Freeform 11">
              <a:extLst>
                <a:ext uri="{FF2B5EF4-FFF2-40B4-BE49-F238E27FC236}">
                  <a16:creationId xmlns:a16="http://schemas.microsoft.com/office/drawing/2014/main" id="{538A46A3-DB16-45D5-B636-03EFE39FE9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7" name="Freeform 12">
              <a:extLst>
                <a:ext uri="{FF2B5EF4-FFF2-40B4-BE49-F238E27FC236}">
                  <a16:creationId xmlns:a16="http://schemas.microsoft.com/office/drawing/2014/main" id="{0B8A2B0E-823F-4BE8-9359-45143BB124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8" name="Freeform 13">
              <a:extLst>
                <a:ext uri="{FF2B5EF4-FFF2-40B4-BE49-F238E27FC236}">
                  <a16:creationId xmlns:a16="http://schemas.microsoft.com/office/drawing/2014/main" id="{44516B3C-A8BE-46FC-B643-3DFEB7F283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9" name="Freeform 14">
              <a:extLst>
                <a:ext uri="{FF2B5EF4-FFF2-40B4-BE49-F238E27FC236}">
                  <a16:creationId xmlns:a16="http://schemas.microsoft.com/office/drawing/2014/main" id="{59FD699C-3920-4E57-BE27-165A3F036C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0" name="Freeform 15">
              <a:extLst>
                <a:ext uri="{FF2B5EF4-FFF2-40B4-BE49-F238E27FC236}">
                  <a16:creationId xmlns:a16="http://schemas.microsoft.com/office/drawing/2014/main" id="{0FB0C02E-3F53-4889-8ADF-80DBC43F693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1" name="Line 16">
              <a:extLst>
                <a:ext uri="{FF2B5EF4-FFF2-40B4-BE49-F238E27FC236}">
                  <a16:creationId xmlns:a16="http://schemas.microsoft.com/office/drawing/2014/main" id="{F8A0C89C-946F-4BCD-8A27-BB73E37FE525}"/>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72" name="Freeform 17">
              <a:extLst>
                <a:ext uri="{FF2B5EF4-FFF2-40B4-BE49-F238E27FC236}">
                  <a16:creationId xmlns:a16="http://schemas.microsoft.com/office/drawing/2014/main" id="{70C83EAF-4E92-4849-A240-B257871DC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3" name="Freeform 18">
              <a:extLst>
                <a:ext uri="{FF2B5EF4-FFF2-40B4-BE49-F238E27FC236}">
                  <a16:creationId xmlns:a16="http://schemas.microsoft.com/office/drawing/2014/main" id="{320FD164-4D7A-469C-B3F4-B926BFACF5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4" name="Freeform 19">
              <a:extLst>
                <a:ext uri="{FF2B5EF4-FFF2-40B4-BE49-F238E27FC236}">
                  <a16:creationId xmlns:a16="http://schemas.microsoft.com/office/drawing/2014/main" id="{F6E14D9A-4E63-48FF-95C5-9E8DDFF86C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5" name="Freeform 20">
              <a:extLst>
                <a:ext uri="{FF2B5EF4-FFF2-40B4-BE49-F238E27FC236}">
                  <a16:creationId xmlns:a16="http://schemas.microsoft.com/office/drawing/2014/main" id="{F3DCD24F-3CA8-4404-B22C-E4C928995F3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6" name="Rectangle 21">
              <a:extLst>
                <a:ext uri="{FF2B5EF4-FFF2-40B4-BE49-F238E27FC236}">
                  <a16:creationId xmlns:a16="http://schemas.microsoft.com/office/drawing/2014/main" id="{8AD2E827-32A3-4BE4-9CC6-8315629177A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77" name="Freeform 22">
              <a:extLst>
                <a:ext uri="{FF2B5EF4-FFF2-40B4-BE49-F238E27FC236}">
                  <a16:creationId xmlns:a16="http://schemas.microsoft.com/office/drawing/2014/main" id="{47FB2CCC-1230-494F-B2D1-F05E5B8EDF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8" name="Freeform 23">
              <a:extLst>
                <a:ext uri="{FF2B5EF4-FFF2-40B4-BE49-F238E27FC236}">
                  <a16:creationId xmlns:a16="http://schemas.microsoft.com/office/drawing/2014/main" id="{A5F44514-9274-47E3-9243-CA9356C166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9" name="Freeform 24">
              <a:extLst>
                <a:ext uri="{FF2B5EF4-FFF2-40B4-BE49-F238E27FC236}">
                  <a16:creationId xmlns:a16="http://schemas.microsoft.com/office/drawing/2014/main" id="{D06192CD-AD86-4DCA-8B53-4ACCA46583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0" name="Freeform 25">
              <a:extLst>
                <a:ext uri="{FF2B5EF4-FFF2-40B4-BE49-F238E27FC236}">
                  <a16:creationId xmlns:a16="http://schemas.microsoft.com/office/drawing/2014/main" id="{99E9203A-21E4-46D8-981A-4B28CA320A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1" name="Freeform 26">
              <a:extLst>
                <a:ext uri="{FF2B5EF4-FFF2-40B4-BE49-F238E27FC236}">
                  <a16:creationId xmlns:a16="http://schemas.microsoft.com/office/drawing/2014/main" id="{32FCE9B6-FB52-4045-8DCC-E5959B9A40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2" name="Freeform 27">
              <a:extLst>
                <a:ext uri="{FF2B5EF4-FFF2-40B4-BE49-F238E27FC236}">
                  <a16:creationId xmlns:a16="http://schemas.microsoft.com/office/drawing/2014/main" id="{E4A7025C-CDE8-429A-BBB9-E7380C962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3" name="Freeform 28">
              <a:extLst>
                <a:ext uri="{FF2B5EF4-FFF2-40B4-BE49-F238E27FC236}">
                  <a16:creationId xmlns:a16="http://schemas.microsoft.com/office/drawing/2014/main" id="{A4EA0256-5DF5-437A-98A7-B79F3E6BB89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4" name="Freeform 29">
              <a:extLst>
                <a:ext uri="{FF2B5EF4-FFF2-40B4-BE49-F238E27FC236}">
                  <a16:creationId xmlns:a16="http://schemas.microsoft.com/office/drawing/2014/main" id="{90C9433D-9E1C-493B-BEBD-C3081FFA328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5" name="Freeform 30">
              <a:extLst>
                <a:ext uri="{FF2B5EF4-FFF2-40B4-BE49-F238E27FC236}">
                  <a16:creationId xmlns:a16="http://schemas.microsoft.com/office/drawing/2014/main" id="{352B39BB-F298-4285-A709-1FBA0CB722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6" name="Freeform 31">
              <a:extLst>
                <a:ext uri="{FF2B5EF4-FFF2-40B4-BE49-F238E27FC236}">
                  <a16:creationId xmlns:a16="http://schemas.microsoft.com/office/drawing/2014/main" id="{31CAF2A0-CBA0-4E86-AA87-8750EC1AFB2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sp>
        <p:nvSpPr>
          <p:cNvPr id="3" name="Title 2">
            <a:extLst>
              <a:ext uri="{FF2B5EF4-FFF2-40B4-BE49-F238E27FC236}">
                <a16:creationId xmlns:a16="http://schemas.microsoft.com/office/drawing/2014/main" id="{0C9C29F4-1981-414B-92B4-047AA38925D3}"/>
              </a:ext>
            </a:extLst>
          </p:cNvPr>
          <p:cNvSpPr>
            <a:spLocks noGrp="1"/>
          </p:cNvSpPr>
          <p:nvPr>
            <p:ph type="title"/>
          </p:nvPr>
        </p:nvSpPr>
        <p:spPr>
          <a:xfrm>
            <a:off x="1019015" y="1093787"/>
            <a:ext cx="3059969" cy="4697413"/>
          </a:xfrm>
        </p:spPr>
        <p:txBody>
          <a:bodyPr vert="horz" lIns="91440" tIns="45720" rIns="91440" bIns="45720" rtlCol="0">
            <a:normAutofit/>
          </a:bodyPr>
          <a:lstStyle/>
          <a:p>
            <a:br>
              <a:rPr lang="en-US" sz="3300" dirty="0"/>
            </a:br>
            <a:r>
              <a:rPr lang="en-US" sz="3300" dirty="0"/>
              <a:t>widely accepted aspects of trauma-informed practice: </a:t>
            </a:r>
            <a:br>
              <a:rPr lang="en-US" sz="3300" dirty="0"/>
            </a:br>
            <a:r>
              <a:rPr lang="en-US" sz="3300" dirty="0"/>
              <a:t> </a:t>
            </a:r>
            <a:br>
              <a:rPr lang="en-US" sz="3300" dirty="0"/>
            </a:br>
            <a:endParaRPr lang="en-US" sz="3300" dirty="0"/>
          </a:p>
        </p:txBody>
      </p:sp>
      <p:sp useBgFill="1">
        <p:nvSpPr>
          <p:cNvPr id="88" name="Round Diagonal Corner Rectangle 7">
            <a:extLst>
              <a:ext uri="{FF2B5EF4-FFF2-40B4-BE49-F238E27FC236}">
                <a16:creationId xmlns:a16="http://schemas.microsoft.com/office/drawing/2014/main" id="{7D1C411D-0818-4640-8657-2AF78250C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5084" y="0"/>
            <a:ext cx="7566916" cy="6848476"/>
          </a:xfrm>
          <a:prstGeom prst="round2DiagRect">
            <a:avLst>
              <a:gd name="adj1" fmla="val 0"/>
              <a:gd name="adj2" fmla="val 0"/>
            </a:avLst>
          </a:prstGeom>
          <a:ln w="19050" cap="sq">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998E5831-88C7-F440-9350-F593B4B44E7C}"/>
              </a:ext>
            </a:extLst>
          </p:cNvPr>
          <p:cNvSpPr>
            <a:spLocks noGrp="1"/>
          </p:cNvSpPr>
          <p:nvPr>
            <p:ph idx="1"/>
          </p:nvPr>
        </p:nvSpPr>
        <p:spPr>
          <a:xfrm>
            <a:off x="5028309" y="636588"/>
            <a:ext cx="6019102" cy="5154613"/>
          </a:xfrm>
        </p:spPr>
        <p:txBody>
          <a:bodyPr vert="horz" lIns="91440" tIns="45720" rIns="91440" bIns="45720" rtlCol="0">
            <a:normAutofit/>
          </a:bodyPr>
          <a:lstStyle/>
          <a:p>
            <a:pPr marL="342900" marR="0" lvl="0">
              <a:lnSpc>
                <a:spcPct val="110000"/>
              </a:lnSpc>
              <a:spcBef>
                <a:spcPts val="0"/>
              </a:spcBef>
              <a:spcAft>
                <a:spcPts val="0"/>
              </a:spcAft>
            </a:pPr>
            <a:r>
              <a:rPr lang="en-US" dirty="0">
                <a:latin typeface="Calibri" panose="020F0502020204030204" pitchFamily="34" charset="0"/>
                <a:cs typeface="Calibri" panose="020F0502020204030204" pitchFamily="34" charset="0"/>
              </a:rPr>
              <a:t>Realize</a:t>
            </a:r>
          </a:p>
          <a:p>
            <a:pPr marL="342900" marR="0" lvl="0">
              <a:lnSpc>
                <a:spcPct val="110000"/>
              </a:lnSpc>
              <a:spcBef>
                <a:spcPts val="0"/>
              </a:spcBef>
              <a:spcAft>
                <a:spcPts val="0"/>
              </a:spcAft>
            </a:pPr>
            <a:r>
              <a:rPr lang="en-US" dirty="0">
                <a:latin typeface="Calibri" panose="020F0502020204030204" pitchFamily="34" charset="0"/>
                <a:cs typeface="Calibri" panose="020F0502020204030204" pitchFamily="34" charset="0"/>
              </a:rPr>
              <a:t>Recognize</a:t>
            </a:r>
          </a:p>
          <a:p>
            <a:pPr marL="342900" marR="0" lvl="0">
              <a:lnSpc>
                <a:spcPct val="110000"/>
              </a:lnSpc>
              <a:spcBef>
                <a:spcPts val="0"/>
              </a:spcBef>
              <a:spcAft>
                <a:spcPts val="0"/>
              </a:spcAft>
            </a:pPr>
            <a:r>
              <a:rPr lang="en-US" dirty="0">
                <a:latin typeface="Calibri" panose="020F0502020204030204" pitchFamily="34" charset="0"/>
                <a:cs typeface="Calibri" panose="020F0502020204030204" pitchFamily="34" charset="0"/>
              </a:rPr>
              <a:t>Respond</a:t>
            </a:r>
          </a:p>
          <a:p>
            <a:pPr marL="342900" marR="0" lvl="0">
              <a:lnSpc>
                <a:spcPct val="110000"/>
              </a:lnSpc>
              <a:spcBef>
                <a:spcPts val="0"/>
              </a:spcBef>
              <a:spcAft>
                <a:spcPts val="0"/>
              </a:spcAft>
            </a:pPr>
            <a:r>
              <a:rPr lang="en-US" dirty="0">
                <a:latin typeface="Calibri" panose="020F0502020204030204" pitchFamily="34" charset="0"/>
                <a:cs typeface="Calibri" panose="020F0502020204030204" pitchFamily="34" charset="0"/>
              </a:rPr>
              <a:t>Resist re-traumatization*</a:t>
            </a:r>
          </a:p>
          <a:p>
            <a:pPr marL="0" indent="0">
              <a:lnSpc>
                <a:spcPct val="110000"/>
              </a:lnSpc>
              <a:buNone/>
            </a:pPr>
            <a:endParaRPr lang="en-US" sz="1700" dirty="0">
              <a:latin typeface="Calibri" panose="020F0502020204030204" pitchFamily="34" charset="0"/>
              <a:cs typeface="Calibri" panose="020F0502020204030204" pitchFamily="34" charset="0"/>
            </a:endParaRPr>
          </a:p>
          <a:p>
            <a:pPr marL="0" indent="0">
              <a:lnSpc>
                <a:spcPct val="110000"/>
              </a:lnSpc>
              <a:buNone/>
            </a:pPr>
            <a:r>
              <a:rPr lang="en-US" sz="1700" dirty="0">
                <a:latin typeface="Calibri" panose="020F0502020204030204" pitchFamily="34" charset="0"/>
                <a:cs typeface="Calibri" panose="020F0502020204030204" pitchFamily="34" charset="0"/>
              </a:rPr>
              <a:t>A “trauma-informed approach incorporates three key elements: (1) </a:t>
            </a:r>
            <a:r>
              <a:rPr lang="en-US" sz="1700" i="1" dirty="0">
                <a:latin typeface="Calibri" panose="020F0502020204030204" pitchFamily="34" charset="0"/>
                <a:cs typeface="Calibri" panose="020F0502020204030204" pitchFamily="34" charset="0"/>
              </a:rPr>
              <a:t>realizing</a:t>
            </a:r>
            <a:r>
              <a:rPr lang="en-US" sz="1700" dirty="0">
                <a:latin typeface="Calibri" panose="020F0502020204030204" pitchFamily="34" charset="0"/>
                <a:cs typeface="Calibri" panose="020F0502020204030204" pitchFamily="34" charset="0"/>
              </a:rPr>
              <a:t> the prevalence of trauma; (2) </a:t>
            </a:r>
            <a:r>
              <a:rPr lang="en-US" sz="1700" i="1" dirty="0">
                <a:latin typeface="Calibri" panose="020F0502020204030204" pitchFamily="34" charset="0"/>
                <a:cs typeface="Calibri" panose="020F0502020204030204" pitchFamily="34" charset="0"/>
              </a:rPr>
              <a:t>recognizing</a:t>
            </a:r>
            <a:r>
              <a:rPr lang="en-US" sz="1700" dirty="0">
                <a:latin typeface="Calibri" panose="020F0502020204030204" pitchFamily="34" charset="0"/>
                <a:cs typeface="Calibri" panose="020F0502020204030204" pitchFamily="34" charset="0"/>
              </a:rPr>
              <a:t> how trauma affects all individuals involved with the program, organization, or system, including its own workforce; and (3) </a:t>
            </a:r>
            <a:r>
              <a:rPr lang="en-US" sz="1700" i="1" dirty="0">
                <a:latin typeface="Calibri" panose="020F0502020204030204" pitchFamily="34" charset="0"/>
                <a:cs typeface="Calibri" panose="020F0502020204030204" pitchFamily="34" charset="0"/>
              </a:rPr>
              <a:t>responding</a:t>
            </a:r>
            <a:r>
              <a:rPr lang="en-US" sz="1700" dirty="0">
                <a:latin typeface="Calibri" panose="020F0502020204030204" pitchFamily="34" charset="0"/>
                <a:cs typeface="Calibri" panose="020F0502020204030204" pitchFamily="34" charset="0"/>
              </a:rPr>
              <a:t> by putting this knowledge into practice”(</a:t>
            </a:r>
            <a:r>
              <a:rPr lang="en-US" sz="1700" u="sng" dirty="0">
                <a:latin typeface="Calibri" panose="020F0502020204030204" pitchFamily="34" charset="0"/>
                <a:cs typeface="Calibri" panose="020F0502020204030204" pitchFamily="34" charset="0"/>
                <a:hlinkClick r:id="rId2"/>
              </a:rPr>
              <a:t>SAMHSA, 2012</a:t>
            </a:r>
            <a:r>
              <a:rPr lang="en-US" sz="1700" dirty="0">
                <a:latin typeface="Calibri" panose="020F0502020204030204" pitchFamily="34" charset="0"/>
                <a:cs typeface="Calibri" panose="020F0502020204030204" pitchFamily="34" charset="0"/>
              </a:rPr>
              <a:t>, p. 4).</a:t>
            </a:r>
          </a:p>
          <a:p>
            <a:pPr marL="0" indent="0">
              <a:lnSpc>
                <a:spcPct val="110000"/>
              </a:lnSpc>
              <a:buNone/>
            </a:pPr>
            <a:endParaRPr lang="en-US" sz="1700" dirty="0">
              <a:latin typeface="Calibri" panose="020F0502020204030204" pitchFamily="34" charset="0"/>
              <a:cs typeface="Calibri" panose="020F0502020204030204" pitchFamily="34" charset="0"/>
            </a:endParaRPr>
          </a:p>
          <a:p>
            <a:pPr marL="0" indent="0">
              <a:lnSpc>
                <a:spcPct val="110000"/>
              </a:lnSpc>
              <a:buNone/>
            </a:pPr>
            <a:r>
              <a:rPr lang="en-US" sz="1700" dirty="0">
                <a:latin typeface="Calibri" panose="020F0502020204030204" pitchFamily="34" charset="0"/>
                <a:cs typeface="Calibri" panose="020F0502020204030204" pitchFamily="34" charset="0"/>
              </a:rPr>
              <a:t>*Resisting and preventing re-traumatization is the fourth and final piece. </a:t>
            </a:r>
            <a:r>
              <a:rPr lang="en-US" sz="1700" b="1" i="1" dirty="0">
                <a:latin typeface="Calibri" panose="020F0502020204030204" pitchFamily="34" charset="0"/>
                <a:cs typeface="Calibri" panose="020F0502020204030204" pitchFamily="34" charset="0"/>
              </a:rPr>
              <a:t>Our goal as teachers should always be to do no harm. </a:t>
            </a:r>
          </a:p>
          <a:p>
            <a:pPr marL="0" indent="0">
              <a:lnSpc>
                <a:spcPct val="110000"/>
              </a:lnSpc>
              <a:buNone/>
            </a:pPr>
            <a:endParaRPr lang="en-US" sz="1700" dirty="0"/>
          </a:p>
        </p:txBody>
      </p:sp>
    </p:spTree>
    <p:extLst>
      <p:ext uri="{BB962C8B-B14F-4D97-AF65-F5344CB8AC3E}">
        <p14:creationId xmlns:p14="http://schemas.microsoft.com/office/powerpoint/2010/main" val="2663307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138" name="Group 137">
            <a:extLst>
              <a:ext uri="{FF2B5EF4-FFF2-40B4-BE49-F238E27FC236}">
                <a16:creationId xmlns:a16="http://schemas.microsoft.com/office/drawing/2014/main" id="{2AA951EB-D92C-4664-B069-0950B110D7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39" name="Rectangle 138">
              <a:extLst>
                <a:ext uri="{FF2B5EF4-FFF2-40B4-BE49-F238E27FC236}">
                  <a16:creationId xmlns:a16="http://schemas.microsoft.com/office/drawing/2014/main" id="{D2557383-0505-41A8-8790-0DC7433157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0" name="Picture 2">
              <a:extLst>
                <a:ext uri="{FF2B5EF4-FFF2-40B4-BE49-F238E27FC236}">
                  <a16:creationId xmlns:a16="http://schemas.microsoft.com/office/drawing/2014/main" id="{B8F446A7-2D9D-4B2C-B5AA-76C5130599ED}"/>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pic>
        <p:nvPicPr>
          <p:cNvPr id="8" name="Picture 7" descr="White stones balanced in a stack">
            <a:extLst>
              <a:ext uri="{FF2B5EF4-FFF2-40B4-BE49-F238E27FC236}">
                <a16:creationId xmlns:a16="http://schemas.microsoft.com/office/drawing/2014/main" id="{A3BD38DA-7BFD-4B4F-BB7C-64295861DEA1}"/>
              </a:ext>
            </a:extLst>
          </p:cNvPr>
          <p:cNvPicPr>
            <a:picLocks noChangeAspect="1"/>
          </p:cNvPicPr>
          <p:nvPr/>
        </p:nvPicPr>
        <p:blipFill rotWithShape="1">
          <a:blip r:embed="rId4">
            <a:alphaModFix amt="30000"/>
          </a:blip>
          <a:srcRect t="15484" b="221"/>
          <a:stretch/>
        </p:blipFill>
        <p:spPr>
          <a:xfrm>
            <a:off x="20" y="10"/>
            <a:ext cx="12188369" cy="6857990"/>
          </a:xfrm>
          <a:prstGeom prst="rect">
            <a:avLst/>
          </a:prstGeom>
        </p:spPr>
      </p:pic>
      <p:grpSp>
        <p:nvGrpSpPr>
          <p:cNvPr id="142" name="Group 141">
            <a:extLst>
              <a:ext uri="{FF2B5EF4-FFF2-40B4-BE49-F238E27FC236}">
                <a16:creationId xmlns:a16="http://schemas.microsoft.com/office/drawing/2014/main" id="{50A7EA83-60DF-47D8-8538-E7F234A4CA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72533" y="0"/>
            <a:ext cx="11455400" cy="6848476"/>
            <a:chOff x="372533" y="0"/>
            <a:chExt cx="11455400" cy="6848476"/>
          </a:xfrm>
        </p:grpSpPr>
        <p:sp>
          <p:nvSpPr>
            <p:cNvPr id="143" name="Round Diagonal Corner Rectangle 7">
              <a:extLst>
                <a:ext uri="{FF2B5EF4-FFF2-40B4-BE49-F238E27FC236}">
                  <a16:creationId xmlns:a16="http://schemas.microsoft.com/office/drawing/2014/main" id="{0DC32959-063F-42FB-843F-52AAB4D977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22867" y="766234"/>
              <a:ext cx="10346266" cy="5325532"/>
            </a:xfrm>
            <a:prstGeom prst="round2DiagRect">
              <a:avLst>
                <a:gd name="adj1" fmla="val 4147"/>
                <a:gd name="adj2" fmla="val 0"/>
              </a:avLst>
            </a:prstGeom>
            <a:solidFill>
              <a:schemeClr val="bg1">
                <a:alpha val="80000"/>
              </a:schemeClr>
            </a:solidFill>
            <a:ln w="19050" cap="sq">
              <a:solidFill>
                <a:schemeClr val="tx2">
                  <a:alpha val="60000"/>
                </a:schemeClr>
              </a:solidFill>
              <a:miter lim="800000"/>
            </a:ln>
            <a:effectLst>
              <a:outerShdw blurRad="889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4" name="Group 143">
              <a:extLst>
                <a:ext uri="{FF2B5EF4-FFF2-40B4-BE49-F238E27FC236}">
                  <a16:creationId xmlns:a16="http://schemas.microsoft.com/office/drawing/2014/main" id="{9C6FF904-2A08-4D6F-8769-74E75881348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085512" y="0"/>
              <a:ext cx="650875" cy="1730375"/>
              <a:chOff x="11347978" y="0"/>
              <a:chExt cx="650875" cy="1730375"/>
            </a:xfrm>
          </p:grpSpPr>
          <p:sp>
            <p:nvSpPr>
              <p:cNvPr id="164" name="Freeform 32">
                <a:extLst>
                  <a:ext uri="{FF2B5EF4-FFF2-40B4-BE49-F238E27FC236}">
                    <a16:creationId xmlns:a16="http://schemas.microsoft.com/office/drawing/2014/main" id="{9FBE49E1-F6C4-45A4-B0B3-ABB68B022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67041"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80000"/>
                </a:schemeClr>
              </a:solidFill>
              <a:ln>
                <a:noFill/>
              </a:ln>
            </p:spPr>
          </p:sp>
          <p:sp>
            <p:nvSpPr>
              <p:cNvPr id="165" name="Freeform 33">
                <a:extLst>
                  <a:ext uri="{FF2B5EF4-FFF2-40B4-BE49-F238E27FC236}">
                    <a16:creationId xmlns:a16="http://schemas.microsoft.com/office/drawing/2014/main" id="{D39886E8-0D84-4623-BC00-2555D501A4E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47978"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80000"/>
                </a:schemeClr>
              </a:solidFill>
              <a:ln>
                <a:noFill/>
              </a:ln>
            </p:spPr>
          </p:sp>
          <p:sp>
            <p:nvSpPr>
              <p:cNvPr id="166" name="Freeform 34">
                <a:extLst>
                  <a:ext uri="{FF2B5EF4-FFF2-40B4-BE49-F238E27FC236}">
                    <a16:creationId xmlns:a16="http://schemas.microsoft.com/office/drawing/2014/main" id="{59A74DD0-E79B-42CF-8259-302698BEDAA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14678"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167" name="Freeform 37">
                <a:extLst>
                  <a:ext uri="{FF2B5EF4-FFF2-40B4-BE49-F238E27FC236}">
                    <a16:creationId xmlns:a16="http://schemas.microsoft.com/office/drawing/2014/main" id="{05B199AD-0A48-4DC8-88CC-94C4785A0C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694053"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80000"/>
                </a:schemeClr>
              </a:solidFill>
              <a:ln>
                <a:noFill/>
              </a:ln>
            </p:spPr>
          </p:sp>
        </p:grpSp>
        <p:grpSp>
          <p:nvGrpSpPr>
            <p:cNvPr id="145" name="Group 144">
              <a:extLst>
                <a:ext uri="{FF2B5EF4-FFF2-40B4-BE49-F238E27FC236}">
                  <a16:creationId xmlns:a16="http://schemas.microsoft.com/office/drawing/2014/main" id="{BA03D0AA-6A09-4988-865E-1B81E12A798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flipH="1">
              <a:off x="11229445" y="4867275"/>
              <a:ext cx="598488" cy="1981201"/>
              <a:chOff x="11424178" y="4867275"/>
              <a:chExt cx="598488" cy="1981201"/>
            </a:xfrm>
          </p:grpSpPr>
          <p:sp>
            <p:nvSpPr>
              <p:cNvPr id="158" name="Freeform 35">
                <a:extLst>
                  <a:ext uri="{FF2B5EF4-FFF2-40B4-BE49-F238E27FC236}">
                    <a16:creationId xmlns:a16="http://schemas.microsoft.com/office/drawing/2014/main" id="{CECCFA67-5EE1-4E33-B37D-0CA218F408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14666"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80000"/>
                </a:schemeClr>
              </a:solidFill>
              <a:ln>
                <a:noFill/>
              </a:ln>
            </p:spPr>
          </p:sp>
          <p:sp>
            <p:nvSpPr>
              <p:cNvPr id="159" name="Freeform 36">
                <a:extLst>
                  <a:ext uri="{FF2B5EF4-FFF2-40B4-BE49-F238E27FC236}">
                    <a16:creationId xmlns:a16="http://schemas.microsoft.com/office/drawing/2014/main" id="{F1209146-A913-4EF8-BCA5-A83DC7A739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55966"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80000"/>
                </a:schemeClr>
              </a:solidFill>
              <a:ln>
                <a:noFill/>
              </a:ln>
            </p:spPr>
          </p:sp>
          <p:sp>
            <p:nvSpPr>
              <p:cNvPr id="160" name="Freeform 38">
                <a:extLst>
                  <a:ext uri="{FF2B5EF4-FFF2-40B4-BE49-F238E27FC236}">
                    <a16:creationId xmlns:a16="http://schemas.microsoft.com/office/drawing/2014/main" id="{3DE05473-6F85-4F71-A427-16CF0153C7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19441"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161" name="Freeform 39">
                <a:extLst>
                  <a:ext uri="{FF2B5EF4-FFF2-40B4-BE49-F238E27FC236}">
                    <a16:creationId xmlns:a16="http://schemas.microsoft.com/office/drawing/2014/main" id="{776EEC7D-F65A-4975-B6B2-513ACD261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24178"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80000"/>
                </a:schemeClr>
              </a:solidFill>
              <a:ln>
                <a:noFill/>
              </a:ln>
            </p:spPr>
          </p:sp>
          <p:sp>
            <p:nvSpPr>
              <p:cNvPr id="162" name="Freeform 40">
                <a:extLst>
                  <a:ext uri="{FF2B5EF4-FFF2-40B4-BE49-F238E27FC236}">
                    <a16:creationId xmlns:a16="http://schemas.microsoft.com/office/drawing/2014/main" id="{EA7CA1B7-0ED5-4B2A-98A3-D61C15D1ACB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32166"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163" name="Rectangle 41">
                <a:extLst>
                  <a:ext uri="{FF2B5EF4-FFF2-40B4-BE49-F238E27FC236}">
                    <a16:creationId xmlns:a16="http://schemas.microsoft.com/office/drawing/2014/main" id="{EA468C46-CB87-41D5-9F0B-30856462DEB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22653" y="6596063"/>
                <a:ext cx="23813" cy="252413"/>
              </a:xfrm>
              <a:prstGeom prst="rect">
                <a:avLst/>
              </a:prstGeom>
              <a:solidFill>
                <a:schemeClr val="tx2">
                  <a:alpha val="80000"/>
                </a:schemeClr>
              </a:solidFill>
              <a:ln>
                <a:noFill/>
              </a:ln>
            </p:spPr>
          </p:sp>
        </p:grpSp>
        <p:grpSp>
          <p:nvGrpSpPr>
            <p:cNvPr id="146" name="Group 145">
              <a:extLst>
                <a:ext uri="{FF2B5EF4-FFF2-40B4-BE49-F238E27FC236}">
                  <a16:creationId xmlns:a16="http://schemas.microsoft.com/office/drawing/2014/main" id="{4E1A157C-0B8F-4815-A4A3-CEB9BBE1549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flipH="1">
              <a:off x="440267" y="5118101"/>
              <a:ext cx="650875" cy="1730375"/>
              <a:chOff x="118533" y="5118101"/>
              <a:chExt cx="650875" cy="1730375"/>
            </a:xfrm>
          </p:grpSpPr>
          <p:sp>
            <p:nvSpPr>
              <p:cNvPr id="154" name="Freeform 32">
                <a:extLst>
                  <a:ext uri="{FF2B5EF4-FFF2-40B4-BE49-F238E27FC236}">
                    <a16:creationId xmlns:a16="http://schemas.microsoft.com/office/drawing/2014/main" id="{AC4D2E9F-A2BA-4174-9218-63B014F3BC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237596" y="6335713"/>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80000"/>
                </a:schemeClr>
              </a:solidFill>
              <a:ln>
                <a:noFill/>
              </a:ln>
            </p:spPr>
          </p:sp>
          <p:sp>
            <p:nvSpPr>
              <p:cNvPr id="155" name="Freeform 33">
                <a:extLst>
                  <a:ext uri="{FF2B5EF4-FFF2-40B4-BE49-F238E27FC236}">
                    <a16:creationId xmlns:a16="http://schemas.microsoft.com/office/drawing/2014/main" id="{77BC491E-B056-4EFC-ABB3-FCCF5B8325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118533" y="622141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80000"/>
                </a:schemeClr>
              </a:solidFill>
              <a:ln>
                <a:noFill/>
              </a:ln>
            </p:spPr>
          </p:sp>
          <p:sp>
            <p:nvSpPr>
              <p:cNvPr id="156" name="Freeform 34">
                <a:extLst>
                  <a:ext uri="{FF2B5EF4-FFF2-40B4-BE49-F238E27FC236}">
                    <a16:creationId xmlns:a16="http://schemas.microsoft.com/office/drawing/2014/main" id="{60EE1C22-1980-4974-BD81-0C8CEAD99FC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385233" y="5118101"/>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157" name="Freeform 37">
                <a:extLst>
                  <a:ext uri="{FF2B5EF4-FFF2-40B4-BE49-F238E27FC236}">
                    <a16:creationId xmlns:a16="http://schemas.microsoft.com/office/drawing/2014/main" id="{02B11C1B-8B44-46B1-B943-00DA0C03F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464608" y="5299075"/>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80000"/>
                </a:schemeClr>
              </a:solidFill>
              <a:ln>
                <a:noFill/>
              </a:ln>
            </p:spPr>
          </p:sp>
        </p:grpSp>
        <p:grpSp>
          <p:nvGrpSpPr>
            <p:cNvPr id="147" name="Group 146">
              <a:extLst>
                <a:ext uri="{FF2B5EF4-FFF2-40B4-BE49-F238E27FC236}">
                  <a16:creationId xmlns:a16="http://schemas.microsoft.com/office/drawing/2014/main" id="{7EE8DAA8-BB59-46F4-BAE5-2DC25776F73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72533" y="0"/>
              <a:ext cx="598488" cy="1981201"/>
              <a:chOff x="194733" y="0"/>
              <a:chExt cx="598488" cy="1981201"/>
            </a:xfrm>
          </p:grpSpPr>
          <p:sp>
            <p:nvSpPr>
              <p:cNvPr id="148" name="Freeform 35">
                <a:extLst>
                  <a:ext uri="{FF2B5EF4-FFF2-40B4-BE49-F238E27FC236}">
                    <a16:creationId xmlns:a16="http://schemas.microsoft.com/office/drawing/2014/main" id="{41642804-AFC4-4BFE-8F01-F6BE2BBD28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285221" y="0"/>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80000"/>
                </a:schemeClr>
              </a:solidFill>
              <a:ln>
                <a:noFill/>
              </a:ln>
            </p:spPr>
          </p:sp>
          <p:sp>
            <p:nvSpPr>
              <p:cNvPr id="149" name="Freeform 36">
                <a:extLst>
                  <a:ext uri="{FF2B5EF4-FFF2-40B4-BE49-F238E27FC236}">
                    <a16:creationId xmlns:a16="http://schemas.microsoft.com/office/drawing/2014/main" id="{3B9DD864-D3B2-4ACE-AEA3-3637CAB0CAA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526521" y="1141413"/>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80000"/>
                </a:schemeClr>
              </a:solidFill>
              <a:ln>
                <a:noFill/>
              </a:ln>
            </p:spPr>
          </p:sp>
          <p:sp>
            <p:nvSpPr>
              <p:cNvPr id="150" name="Freeform 38">
                <a:extLst>
                  <a:ext uri="{FF2B5EF4-FFF2-40B4-BE49-F238E27FC236}">
                    <a16:creationId xmlns:a16="http://schemas.microsoft.com/office/drawing/2014/main" id="{246E3CE2-00AB-469A-9997-2248EF0DFC1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389996" y="1792288"/>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151" name="Freeform 39">
                <a:extLst>
                  <a:ext uri="{FF2B5EF4-FFF2-40B4-BE49-F238E27FC236}">
                    <a16:creationId xmlns:a16="http://schemas.microsoft.com/office/drawing/2014/main" id="{BD19BDA6-4E11-4BA7-A26A-285C707861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194733" y="0"/>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80000"/>
                </a:schemeClr>
              </a:solidFill>
              <a:ln>
                <a:noFill/>
              </a:ln>
            </p:spPr>
          </p:sp>
          <p:sp>
            <p:nvSpPr>
              <p:cNvPr id="152" name="Freeform 40">
                <a:extLst>
                  <a:ext uri="{FF2B5EF4-FFF2-40B4-BE49-F238E27FC236}">
                    <a16:creationId xmlns:a16="http://schemas.microsoft.com/office/drawing/2014/main" id="{EBA7F036-DD38-4295-8985-3D1AB546574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602721" y="24288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153" name="Rectangle 41">
                <a:extLst>
                  <a:ext uri="{FF2B5EF4-FFF2-40B4-BE49-F238E27FC236}">
                    <a16:creationId xmlns:a16="http://schemas.microsoft.com/office/drawing/2014/main" id="{D3016A72-4E06-4D97-BA01-41DAE9A938D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flipV="1">
                <a:off x="693208" y="0"/>
                <a:ext cx="23813" cy="252413"/>
              </a:xfrm>
              <a:prstGeom prst="rect">
                <a:avLst/>
              </a:prstGeom>
              <a:solidFill>
                <a:schemeClr val="tx2">
                  <a:alpha val="80000"/>
                </a:schemeClr>
              </a:solidFill>
              <a:ln>
                <a:noFill/>
              </a:ln>
            </p:spPr>
          </p:sp>
        </p:grpSp>
      </p:grpSp>
      <p:sp>
        <p:nvSpPr>
          <p:cNvPr id="5" name="Title 4">
            <a:extLst>
              <a:ext uri="{FF2B5EF4-FFF2-40B4-BE49-F238E27FC236}">
                <a16:creationId xmlns:a16="http://schemas.microsoft.com/office/drawing/2014/main" id="{871A50B8-7C97-8E42-BA02-65392150099E}"/>
              </a:ext>
            </a:extLst>
          </p:cNvPr>
          <p:cNvSpPr>
            <a:spLocks noGrp="1"/>
          </p:cNvSpPr>
          <p:nvPr>
            <p:ph type="title"/>
          </p:nvPr>
        </p:nvSpPr>
        <p:spPr>
          <a:xfrm>
            <a:off x="1143001" y="1007533"/>
            <a:ext cx="9905998" cy="1092200"/>
          </a:xfrm>
        </p:spPr>
        <p:txBody>
          <a:bodyPr>
            <a:normAutofit/>
          </a:bodyPr>
          <a:lstStyle/>
          <a:p>
            <a:pPr algn="ctr"/>
            <a:r>
              <a:rPr lang="en-US" dirty="0"/>
              <a:t>Trauma-informed practices for teachers</a:t>
            </a:r>
          </a:p>
        </p:txBody>
      </p:sp>
      <p:sp>
        <p:nvSpPr>
          <p:cNvPr id="6" name="Content Placeholder 5">
            <a:extLst>
              <a:ext uri="{FF2B5EF4-FFF2-40B4-BE49-F238E27FC236}">
                <a16:creationId xmlns:a16="http://schemas.microsoft.com/office/drawing/2014/main" id="{1881CEBC-6B53-8A43-A8CE-C3B925CD12D3}"/>
              </a:ext>
            </a:extLst>
          </p:cNvPr>
          <p:cNvSpPr>
            <a:spLocks noGrp="1"/>
          </p:cNvSpPr>
          <p:nvPr>
            <p:ph idx="1"/>
          </p:nvPr>
        </p:nvSpPr>
        <p:spPr>
          <a:xfrm>
            <a:off x="1143001" y="2252134"/>
            <a:ext cx="9905999" cy="3454399"/>
          </a:xfrm>
        </p:spPr>
        <p:txBody>
          <a:bodyPr anchor="ctr">
            <a:normAutofit fontScale="92500" lnSpcReduction="20000"/>
          </a:bodyPr>
          <a:lstStyle/>
          <a:p>
            <a:pPr marL="522288" indent="-522288"/>
            <a:r>
              <a:rPr lang="en-US" sz="2000" dirty="0"/>
              <a:t>Focus on self-awareness and self-care</a:t>
            </a:r>
          </a:p>
          <a:p>
            <a:pPr marL="522288" indent="-522288"/>
            <a:r>
              <a:rPr lang="en-US" sz="2000" dirty="0"/>
              <a:t>Foster positive relationships and put relationships first</a:t>
            </a:r>
          </a:p>
          <a:p>
            <a:pPr marL="522288" indent="-522288"/>
            <a:r>
              <a:rPr lang="en-US" sz="2000" dirty="0"/>
              <a:t>Get to know students, families, and their strengths </a:t>
            </a:r>
          </a:p>
          <a:p>
            <a:pPr marL="522288" indent="-522288"/>
            <a:r>
              <a:rPr lang="en-US" sz="2000" dirty="0"/>
              <a:t>Pay attention to the classroom environment and be alert and aware of how it is affecting students. Anticipate problems. Anticipating is better than reacting! </a:t>
            </a:r>
          </a:p>
          <a:p>
            <a:pPr marL="522288" indent="-522288"/>
            <a:r>
              <a:rPr lang="en-US" sz="2000" dirty="0"/>
              <a:t>Take up a strengths-based approach to teaching; draw upon assets and funds of knowledge, culturally responsive teaching practices, neuroplasticity science; and model a growth mindset</a:t>
            </a:r>
          </a:p>
          <a:p>
            <a:pPr marL="522288" indent="-522288"/>
            <a:r>
              <a:rPr lang="en-US" sz="2000" dirty="0"/>
              <a:t>Communicate with counselors and connect with colleagues; continue professional development and learning</a:t>
            </a:r>
          </a:p>
          <a:p>
            <a:pPr marL="522288" indent="-522288"/>
            <a:endParaRPr lang="en-US" sz="2000" dirty="0"/>
          </a:p>
        </p:txBody>
      </p:sp>
    </p:spTree>
    <p:extLst>
      <p:ext uri="{BB962C8B-B14F-4D97-AF65-F5344CB8AC3E}">
        <p14:creationId xmlns:p14="http://schemas.microsoft.com/office/powerpoint/2010/main" val="3103505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8613C-1CFD-8E46-9602-EC481C2C5934}"/>
              </a:ext>
            </a:extLst>
          </p:cNvPr>
          <p:cNvSpPr>
            <a:spLocks noGrp="1"/>
          </p:cNvSpPr>
          <p:nvPr>
            <p:ph type="title"/>
          </p:nvPr>
        </p:nvSpPr>
        <p:spPr/>
        <p:txBody>
          <a:bodyPr/>
          <a:lstStyle/>
          <a:p>
            <a:r>
              <a:rPr lang="en-US" dirty="0"/>
              <a:t>Responding: Trauma-informed strategies for the classroom</a:t>
            </a:r>
          </a:p>
        </p:txBody>
      </p:sp>
      <p:sp>
        <p:nvSpPr>
          <p:cNvPr id="3" name="Content Placeholder 2">
            <a:extLst>
              <a:ext uri="{FF2B5EF4-FFF2-40B4-BE49-F238E27FC236}">
                <a16:creationId xmlns:a16="http://schemas.microsoft.com/office/drawing/2014/main" id="{8F20FA71-2F22-3E45-9F7F-D162DF47C759}"/>
              </a:ext>
            </a:extLst>
          </p:cNvPr>
          <p:cNvSpPr>
            <a:spLocks noGrp="1"/>
          </p:cNvSpPr>
          <p:nvPr>
            <p:ph idx="1"/>
          </p:nvPr>
        </p:nvSpPr>
        <p:spPr>
          <a:xfrm>
            <a:off x="1071418" y="1939636"/>
            <a:ext cx="9975993" cy="4525819"/>
          </a:xfrm>
        </p:spPr>
        <p:txBody>
          <a:bodyPr>
            <a:normAutofit fontScale="92500" lnSpcReduction="20000"/>
          </a:bodyPr>
          <a:lstStyle/>
          <a:p>
            <a:pPr lvl="0"/>
            <a:r>
              <a:rPr lang="en-US" dirty="0"/>
              <a:t>Provide predictable routines, structure, and consistency. </a:t>
            </a:r>
          </a:p>
          <a:p>
            <a:pPr lvl="0"/>
            <a:r>
              <a:rPr lang="en-US" dirty="0"/>
              <a:t>Create a safe classroom environment and safety plans. </a:t>
            </a:r>
          </a:p>
          <a:p>
            <a:pPr lvl="0"/>
            <a:r>
              <a:rPr lang="en-US" dirty="0"/>
              <a:t>Ease transitions and make responsibilities clear and explicit. </a:t>
            </a:r>
          </a:p>
          <a:p>
            <a:pPr lvl="0"/>
            <a:r>
              <a:rPr lang="en-US" dirty="0"/>
              <a:t>Provide students with choices and options. </a:t>
            </a:r>
          </a:p>
          <a:p>
            <a:r>
              <a:rPr lang="en-US" dirty="0"/>
              <a:t>Notice signs of distress and make time to address anxieties or challenges. </a:t>
            </a:r>
          </a:p>
          <a:p>
            <a:r>
              <a:rPr lang="en-US" dirty="0"/>
              <a:t>Avoid escalation responses (getting in student’s face, discrediting student, engaging in power struggles, raising your voice). </a:t>
            </a:r>
          </a:p>
          <a:p>
            <a:r>
              <a:rPr lang="en-US" dirty="0"/>
              <a:t>Practice and teach problem solving skills as well as relaxation and mindfulness techniques.</a:t>
            </a:r>
          </a:p>
          <a:p>
            <a:r>
              <a:rPr lang="en-US" dirty="0"/>
              <a:t>Support students’ social and emotional growth and development.</a:t>
            </a:r>
          </a:p>
          <a:p>
            <a:endParaRPr lang="en-US" dirty="0"/>
          </a:p>
          <a:p>
            <a:endParaRPr lang="en-US" dirty="0"/>
          </a:p>
        </p:txBody>
      </p:sp>
    </p:spTree>
    <p:extLst>
      <p:ext uri="{BB962C8B-B14F-4D97-AF65-F5344CB8AC3E}">
        <p14:creationId xmlns:p14="http://schemas.microsoft.com/office/powerpoint/2010/main" val="28810749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BD445-396C-334E-9965-6EB3C78C3FC1}"/>
              </a:ext>
            </a:extLst>
          </p:cNvPr>
          <p:cNvSpPr>
            <a:spLocks noGrp="1"/>
          </p:cNvSpPr>
          <p:nvPr>
            <p:ph type="title"/>
          </p:nvPr>
        </p:nvSpPr>
        <p:spPr/>
        <p:txBody>
          <a:bodyPr/>
          <a:lstStyle/>
          <a:p>
            <a:r>
              <a:rPr lang="en-US" dirty="0"/>
              <a:t>A strengths-Based Classroom response</a:t>
            </a:r>
          </a:p>
        </p:txBody>
      </p:sp>
      <p:sp>
        <p:nvSpPr>
          <p:cNvPr id="3" name="Content Placeholder 2">
            <a:extLst>
              <a:ext uri="{FF2B5EF4-FFF2-40B4-BE49-F238E27FC236}">
                <a16:creationId xmlns:a16="http://schemas.microsoft.com/office/drawing/2014/main" id="{FE08C3D0-795B-EA4C-B4DD-E4EE50BF478C}"/>
              </a:ext>
            </a:extLst>
          </p:cNvPr>
          <p:cNvSpPr>
            <a:spLocks noGrp="1"/>
          </p:cNvSpPr>
          <p:nvPr>
            <p:ph idx="1"/>
          </p:nvPr>
        </p:nvSpPr>
        <p:spPr/>
        <p:txBody>
          <a:bodyPr/>
          <a:lstStyle/>
          <a:p>
            <a:r>
              <a:rPr lang="en-US" dirty="0"/>
              <a:t>Physical environment is conducive to learning and engagement. </a:t>
            </a:r>
          </a:p>
          <a:p>
            <a:r>
              <a:rPr lang="en-US" dirty="0"/>
              <a:t>Positive relationships are encouraged, modeled, and fostered among all. </a:t>
            </a:r>
          </a:p>
          <a:p>
            <a:r>
              <a:rPr lang="en-US" dirty="0"/>
              <a:t>Student engagement in expected and encouraged through a focus on connecting content to students’ lives and community funds of knowledge. </a:t>
            </a:r>
          </a:p>
          <a:p>
            <a:r>
              <a:rPr lang="en-US" dirty="0"/>
              <a:t>Predictable routines and shared responsibilities foster students’ strengths. </a:t>
            </a:r>
          </a:p>
        </p:txBody>
      </p:sp>
    </p:spTree>
    <p:extLst>
      <p:ext uri="{BB962C8B-B14F-4D97-AF65-F5344CB8AC3E}">
        <p14:creationId xmlns:p14="http://schemas.microsoft.com/office/powerpoint/2010/main" val="66259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8000"/>
                <a:hueMod val="94000"/>
                <a:satMod val="148000"/>
                <a:lumMod val="150000"/>
              </a:schemeClr>
            </a:gs>
            <a:gs pos="100000">
              <a:schemeClr val="bg1">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9ACD3AF8-B16E-4174-8C1A-41F683C4AF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FF5EAD09-B81D-415F-8BCF-73C81AE05F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1" name="Rectangle 5">
              <a:extLst>
                <a:ext uri="{FF2B5EF4-FFF2-40B4-BE49-F238E27FC236}">
                  <a16:creationId xmlns:a16="http://schemas.microsoft.com/office/drawing/2014/main" id="{CFB79010-8ED4-49EF-AFD2-F4D8C80B69B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sp>
        <p:sp>
          <p:nvSpPr>
            <p:cNvPr id="12" name="Freeform 6">
              <a:extLst>
                <a:ext uri="{FF2B5EF4-FFF2-40B4-BE49-F238E27FC236}">
                  <a16:creationId xmlns:a16="http://schemas.microsoft.com/office/drawing/2014/main" id="{4649B869-006E-42B5-9DDC-21049B130E0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13" name="Freeform 7">
              <a:extLst>
                <a:ext uri="{FF2B5EF4-FFF2-40B4-BE49-F238E27FC236}">
                  <a16:creationId xmlns:a16="http://schemas.microsoft.com/office/drawing/2014/main" id="{443096BD-333F-48B6-8220-D1F9793E40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14" name="Rectangle 8">
              <a:extLst>
                <a:ext uri="{FF2B5EF4-FFF2-40B4-BE49-F238E27FC236}">
                  <a16:creationId xmlns:a16="http://schemas.microsoft.com/office/drawing/2014/main" id="{1A45BB9A-7E84-4B9B-923A-270A97F8524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sp>
        <p:sp>
          <p:nvSpPr>
            <p:cNvPr id="15" name="Freeform 9">
              <a:extLst>
                <a:ext uri="{FF2B5EF4-FFF2-40B4-BE49-F238E27FC236}">
                  <a16:creationId xmlns:a16="http://schemas.microsoft.com/office/drawing/2014/main" id="{D7D7C768-2F76-4DE2-A807-1B9FFF816C2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16" name="Freeform 10">
              <a:extLst>
                <a:ext uri="{FF2B5EF4-FFF2-40B4-BE49-F238E27FC236}">
                  <a16:creationId xmlns:a16="http://schemas.microsoft.com/office/drawing/2014/main" id="{1870B32E-EE42-470E-B543-CA55AEC8CA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17" name="Freeform 11">
              <a:extLst>
                <a:ext uri="{FF2B5EF4-FFF2-40B4-BE49-F238E27FC236}">
                  <a16:creationId xmlns:a16="http://schemas.microsoft.com/office/drawing/2014/main" id="{EEF09120-11AA-4DB5-98A8-EC4923002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18" name="Freeform 12">
              <a:extLst>
                <a:ext uri="{FF2B5EF4-FFF2-40B4-BE49-F238E27FC236}">
                  <a16:creationId xmlns:a16="http://schemas.microsoft.com/office/drawing/2014/main" id="{39CC463D-589C-461C-A234-0460EB06B8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19" name="Freeform 13">
              <a:extLst>
                <a:ext uri="{FF2B5EF4-FFF2-40B4-BE49-F238E27FC236}">
                  <a16:creationId xmlns:a16="http://schemas.microsoft.com/office/drawing/2014/main" id="{B6516153-269A-421E-A021-CB3F3C5E1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0" name="Freeform 14">
              <a:extLst>
                <a:ext uri="{FF2B5EF4-FFF2-40B4-BE49-F238E27FC236}">
                  <a16:creationId xmlns:a16="http://schemas.microsoft.com/office/drawing/2014/main" id="{45E14300-6C4A-4F77-915F-F3B25B0237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1" name="Freeform 15">
              <a:extLst>
                <a:ext uri="{FF2B5EF4-FFF2-40B4-BE49-F238E27FC236}">
                  <a16:creationId xmlns:a16="http://schemas.microsoft.com/office/drawing/2014/main" id="{993E312A-E6A6-4B52-ADE6-618ADC89BA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2" name="Freeform 16">
              <a:extLst>
                <a:ext uri="{FF2B5EF4-FFF2-40B4-BE49-F238E27FC236}">
                  <a16:creationId xmlns:a16="http://schemas.microsoft.com/office/drawing/2014/main" id="{2F0F3026-2480-472B-8C52-36812C81EF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3" name="Freeform 17">
              <a:extLst>
                <a:ext uri="{FF2B5EF4-FFF2-40B4-BE49-F238E27FC236}">
                  <a16:creationId xmlns:a16="http://schemas.microsoft.com/office/drawing/2014/main" id="{34E1C992-559D-4827-9F30-31A3CA7A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4" name="Freeform 18">
              <a:extLst>
                <a:ext uri="{FF2B5EF4-FFF2-40B4-BE49-F238E27FC236}">
                  <a16:creationId xmlns:a16="http://schemas.microsoft.com/office/drawing/2014/main" id="{D9F2FB98-F443-498F-AAD9-6945825681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5" name="Freeform 19">
              <a:extLst>
                <a:ext uri="{FF2B5EF4-FFF2-40B4-BE49-F238E27FC236}">
                  <a16:creationId xmlns:a16="http://schemas.microsoft.com/office/drawing/2014/main" id="{75DBF6EC-ED50-43E4-8A8B-64CE86A88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6" name="Freeform 20">
              <a:extLst>
                <a:ext uri="{FF2B5EF4-FFF2-40B4-BE49-F238E27FC236}">
                  <a16:creationId xmlns:a16="http://schemas.microsoft.com/office/drawing/2014/main" id="{FD854F40-AC43-4F21-9C62-2CE35CFD2B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7" name="Freeform 21">
              <a:extLst>
                <a:ext uri="{FF2B5EF4-FFF2-40B4-BE49-F238E27FC236}">
                  <a16:creationId xmlns:a16="http://schemas.microsoft.com/office/drawing/2014/main" id="{62CCB560-494A-4F74-9DE4-068806A893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8" name="Freeform 22">
              <a:extLst>
                <a:ext uri="{FF2B5EF4-FFF2-40B4-BE49-F238E27FC236}">
                  <a16:creationId xmlns:a16="http://schemas.microsoft.com/office/drawing/2014/main" id="{6F9A05F2-B5D2-4D8A-9A78-14E45C13FE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9" name="Freeform 23">
              <a:extLst>
                <a:ext uri="{FF2B5EF4-FFF2-40B4-BE49-F238E27FC236}">
                  <a16:creationId xmlns:a16="http://schemas.microsoft.com/office/drawing/2014/main" id="{A6373189-19BB-4BEC-84A3-432253E058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30" name="Freeform 24">
              <a:extLst>
                <a:ext uri="{FF2B5EF4-FFF2-40B4-BE49-F238E27FC236}">
                  <a16:creationId xmlns:a16="http://schemas.microsoft.com/office/drawing/2014/main" id="{71AB3122-947A-44DB-B190-A2601C6C95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31" name="Freeform 25">
              <a:extLst>
                <a:ext uri="{FF2B5EF4-FFF2-40B4-BE49-F238E27FC236}">
                  <a16:creationId xmlns:a16="http://schemas.microsoft.com/office/drawing/2014/main" id="{74B4109D-3AFC-4D44-87B1-0CDED3E63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32" name="Freeform 26">
              <a:extLst>
                <a:ext uri="{FF2B5EF4-FFF2-40B4-BE49-F238E27FC236}">
                  <a16:creationId xmlns:a16="http://schemas.microsoft.com/office/drawing/2014/main" id="{44AAD39F-F7C9-4D00-95E0-0465B4E8588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33" name="Freeform 27">
              <a:extLst>
                <a:ext uri="{FF2B5EF4-FFF2-40B4-BE49-F238E27FC236}">
                  <a16:creationId xmlns:a16="http://schemas.microsoft.com/office/drawing/2014/main" id="{C1DCAB8D-6EF6-4A84-8D0C-AA9226DEC9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34" name="Freeform 28">
              <a:extLst>
                <a:ext uri="{FF2B5EF4-FFF2-40B4-BE49-F238E27FC236}">
                  <a16:creationId xmlns:a16="http://schemas.microsoft.com/office/drawing/2014/main" id="{C407F97F-83CF-4703-B9E0-6335530E32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35" name="Freeform 29">
              <a:extLst>
                <a:ext uri="{FF2B5EF4-FFF2-40B4-BE49-F238E27FC236}">
                  <a16:creationId xmlns:a16="http://schemas.microsoft.com/office/drawing/2014/main" id="{0D8D2363-5D84-4CFF-89AA-3C93C859DB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36" name="Freeform 30">
              <a:extLst>
                <a:ext uri="{FF2B5EF4-FFF2-40B4-BE49-F238E27FC236}">
                  <a16:creationId xmlns:a16="http://schemas.microsoft.com/office/drawing/2014/main" id="{0435A35C-AC99-4E12-8CB0-9C640DAA945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37" name="Freeform 31">
              <a:extLst>
                <a:ext uri="{FF2B5EF4-FFF2-40B4-BE49-F238E27FC236}">
                  <a16:creationId xmlns:a16="http://schemas.microsoft.com/office/drawing/2014/main" id="{F20392CF-2256-4527-836B-2E6F88596E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38" name="Freeform 32">
              <a:extLst>
                <a:ext uri="{FF2B5EF4-FFF2-40B4-BE49-F238E27FC236}">
                  <a16:creationId xmlns:a16="http://schemas.microsoft.com/office/drawing/2014/main" id="{C52C3AD3-122C-4010-9C55-B0247F8CCAB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39" name="Rectangle 33">
              <a:extLst>
                <a:ext uri="{FF2B5EF4-FFF2-40B4-BE49-F238E27FC236}">
                  <a16:creationId xmlns:a16="http://schemas.microsoft.com/office/drawing/2014/main" id="{EFCB53ED-09C0-4AD7-9BBC-366833D5FE0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sp>
        <p:sp>
          <p:nvSpPr>
            <p:cNvPr id="40" name="Freeform 34">
              <a:extLst>
                <a:ext uri="{FF2B5EF4-FFF2-40B4-BE49-F238E27FC236}">
                  <a16:creationId xmlns:a16="http://schemas.microsoft.com/office/drawing/2014/main" id="{6F309F52-BFCF-47D9-8089-BC049540DB4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1" name="Freeform 35">
              <a:extLst>
                <a:ext uri="{FF2B5EF4-FFF2-40B4-BE49-F238E27FC236}">
                  <a16:creationId xmlns:a16="http://schemas.microsoft.com/office/drawing/2014/main" id="{5F9AE85F-C7AA-4761-B468-2E100829B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2" name="Freeform 36">
              <a:extLst>
                <a:ext uri="{FF2B5EF4-FFF2-40B4-BE49-F238E27FC236}">
                  <a16:creationId xmlns:a16="http://schemas.microsoft.com/office/drawing/2014/main" id="{2C81C778-91E5-4AE9-AACB-8566E7A28B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3" name="Freeform 37">
              <a:extLst>
                <a:ext uri="{FF2B5EF4-FFF2-40B4-BE49-F238E27FC236}">
                  <a16:creationId xmlns:a16="http://schemas.microsoft.com/office/drawing/2014/main" id="{6C56E0B4-58A0-4B2B-BD56-54121BB8DB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4" name="Freeform 38">
              <a:extLst>
                <a:ext uri="{FF2B5EF4-FFF2-40B4-BE49-F238E27FC236}">
                  <a16:creationId xmlns:a16="http://schemas.microsoft.com/office/drawing/2014/main" id="{88A29CFE-13A6-4509-946F-5C074F856E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5" name="Freeform 39">
              <a:extLst>
                <a:ext uri="{FF2B5EF4-FFF2-40B4-BE49-F238E27FC236}">
                  <a16:creationId xmlns:a16="http://schemas.microsoft.com/office/drawing/2014/main" id="{00235A0A-018B-4499-AC16-AF83457BF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6" name="Freeform 40">
              <a:extLst>
                <a:ext uri="{FF2B5EF4-FFF2-40B4-BE49-F238E27FC236}">
                  <a16:creationId xmlns:a16="http://schemas.microsoft.com/office/drawing/2014/main" id="{861DF9B7-50DC-4EBE-8B23-97FE92DBBB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7" name="Freeform 41">
              <a:extLst>
                <a:ext uri="{FF2B5EF4-FFF2-40B4-BE49-F238E27FC236}">
                  <a16:creationId xmlns:a16="http://schemas.microsoft.com/office/drawing/2014/main" id="{69673907-73D7-4729-A911-9BD078EC2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8" name="Freeform 42">
              <a:extLst>
                <a:ext uri="{FF2B5EF4-FFF2-40B4-BE49-F238E27FC236}">
                  <a16:creationId xmlns:a16="http://schemas.microsoft.com/office/drawing/2014/main" id="{4DC844D3-8053-4EE7-A286-50157B6FD8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9" name="Freeform 43">
              <a:extLst>
                <a:ext uri="{FF2B5EF4-FFF2-40B4-BE49-F238E27FC236}">
                  <a16:creationId xmlns:a16="http://schemas.microsoft.com/office/drawing/2014/main" id="{D67575A0-A45A-4773-874C-16370E3670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50" name="Freeform 44">
              <a:extLst>
                <a:ext uri="{FF2B5EF4-FFF2-40B4-BE49-F238E27FC236}">
                  <a16:creationId xmlns:a16="http://schemas.microsoft.com/office/drawing/2014/main" id="{4327252B-B62B-4DE0-A924-B7F6E40AD96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51" name="Rectangle 45">
              <a:extLst>
                <a:ext uri="{FF2B5EF4-FFF2-40B4-BE49-F238E27FC236}">
                  <a16:creationId xmlns:a16="http://schemas.microsoft.com/office/drawing/2014/main" id="{778BC6A7-AC19-497B-A7C6-E447B2EBDAB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sp>
        <p:sp>
          <p:nvSpPr>
            <p:cNvPr id="52" name="Freeform 46">
              <a:extLst>
                <a:ext uri="{FF2B5EF4-FFF2-40B4-BE49-F238E27FC236}">
                  <a16:creationId xmlns:a16="http://schemas.microsoft.com/office/drawing/2014/main" id="{4E79A87B-BF1F-437A-9FED-BE93025E50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53" name="Freeform 47">
              <a:extLst>
                <a:ext uri="{FF2B5EF4-FFF2-40B4-BE49-F238E27FC236}">
                  <a16:creationId xmlns:a16="http://schemas.microsoft.com/office/drawing/2014/main" id="{DFAAF3CC-B4E0-45C8-AC2D-EF0D6D823D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54" name="Freeform 48">
              <a:extLst>
                <a:ext uri="{FF2B5EF4-FFF2-40B4-BE49-F238E27FC236}">
                  <a16:creationId xmlns:a16="http://schemas.microsoft.com/office/drawing/2014/main" id="{A5A12C87-1E4A-4664-B2F4-A1C8B656F9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55" name="Freeform 49">
              <a:extLst>
                <a:ext uri="{FF2B5EF4-FFF2-40B4-BE49-F238E27FC236}">
                  <a16:creationId xmlns:a16="http://schemas.microsoft.com/office/drawing/2014/main" id="{B3AF8230-4630-4505-ADDB-16A9B6B3772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56" name="Freeform 50">
              <a:extLst>
                <a:ext uri="{FF2B5EF4-FFF2-40B4-BE49-F238E27FC236}">
                  <a16:creationId xmlns:a16="http://schemas.microsoft.com/office/drawing/2014/main" id="{33F93F6D-724D-42F3-AF1D-3081EAB5D1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57" name="Freeform 51">
              <a:extLst>
                <a:ext uri="{FF2B5EF4-FFF2-40B4-BE49-F238E27FC236}">
                  <a16:creationId xmlns:a16="http://schemas.microsoft.com/office/drawing/2014/main" id="{F5DD7A8F-FB67-4E79-80DB-0FAF3A098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58" name="Freeform 52">
              <a:extLst>
                <a:ext uri="{FF2B5EF4-FFF2-40B4-BE49-F238E27FC236}">
                  <a16:creationId xmlns:a16="http://schemas.microsoft.com/office/drawing/2014/main" id="{7B140A84-E89E-4A80-9DF8-7BCA45F908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59" name="Freeform 53">
              <a:extLst>
                <a:ext uri="{FF2B5EF4-FFF2-40B4-BE49-F238E27FC236}">
                  <a16:creationId xmlns:a16="http://schemas.microsoft.com/office/drawing/2014/main" id="{279E1D6A-EFE2-44C6-A5BF-DFADF0DC91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60" name="Freeform 54">
              <a:extLst>
                <a:ext uri="{FF2B5EF4-FFF2-40B4-BE49-F238E27FC236}">
                  <a16:creationId xmlns:a16="http://schemas.microsoft.com/office/drawing/2014/main" id="{C9FA2204-561F-4ABB-988C-03053820F1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61" name="Freeform 55">
              <a:extLst>
                <a:ext uri="{FF2B5EF4-FFF2-40B4-BE49-F238E27FC236}">
                  <a16:creationId xmlns:a16="http://schemas.microsoft.com/office/drawing/2014/main" id="{8BD7D04E-AC0A-424F-BC40-28842DAF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62" name="Freeform 56">
              <a:extLst>
                <a:ext uri="{FF2B5EF4-FFF2-40B4-BE49-F238E27FC236}">
                  <a16:creationId xmlns:a16="http://schemas.microsoft.com/office/drawing/2014/main" id="{32B616A2-FE09-47DD-B58C-12EE58B7CA5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63" name="Freeform 57">
              <a:extLst>
                <a:ext uri="{FF2B5EF4-FFF2-40B4-BE49-F238E27FC236}">
                  <a16:creationId xmlns:a16="http://schemas.microsoft.com/office/drawing/2014/main" id="{08C5EAF5-6064-484E-BA05-80D09D84EA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64" name="Freeform 58">
              <a:extLst>
                <a:ext uri="{FF2B5EF4-FFF2-40B4-BE49-F238E27FC236}">
                  <a16:creationId xmlns:a16="http://schemas.microsoft.com/office/drawing/2014/main" id="{F11D90DF-D275-4725-884C-77E5E01D89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grpSp>
      <p:grpSp>
        <p:nvGrpSpPr>
          <p:cNvPr id="66" name="Group 65">
            <a:extLst>
              <a:ext uri="{FF2B5EF4-FFF2-40B4-BE49-F238E27FC236}">
                <a16:creationId xmlns:a16="http://schemas.microsoft.com/office/drawing/2014/main" id="{9BE10567-6165-46A7-867D-4690A16B4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67" name="Rectangle 66">
              <a:extLst>
                <a:ext uri="{FF2B5EF4-FFF2-40B4-BE49-F238E27FC236}">
                  <a16:creationId xmlns:a16="http://schemas.microsoft.com/office/drawing/2014/main" id="{0F4DB1F4-429C-4C85-85D7-C4D81996D3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8" name="Picture 2">
              <a:extLst>
                <a:ext uri="{FF2B5EF4-FFF2-40B4-BE49-F238E27FC236}">
                  <a16:creationId xmlns:a16="http://schemas.microsoft.com/office/drawing/2014/main" id="{159C0DA6-71D9-4C96-A774-7FADF5E0A4C4}"/>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grpSp>
      <p:sp>
        <p:nvSpPr>
          <p:cNvPr id="70" name="Round Diagonal Corner Rectangle 7">
            <a:extLst>
              <a:ext uri="{FF2B5EF4-FFF2-40B4-BE49-F238E27FC236}">
                <a16:creationId xmlns:a16="http://schemas.microsoft.com/office/drawing/2014/main" id="{4B24F6DB-F114-44A7-BB56-D401884E4E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2333" y="2235200"/>
            <a:ext cx="7027334" cy="2396067"/>
          </a:xfrm>
          <a:prstGeom prst="round2DiagRect">
            <a:avLst>
              <a:gd name="adj1" fmla="val 9246"/>
              <a:gd name="adj2" fmla="val 0"/>
            </a:avLst>
          </a:prstGeom>
          <a:solidFill>
            <a:srgbClr val="000000">
              <a:alpha val="80000"/>
            </a:srgbClr>
          </a:solidFill>
          <a:ln w="19050" cap="sq">
            <a:solidFill>
              <a:schemeClr val="tx2">
                <a:alpha val="60000"/>
              </a:schemeClr>
            </a:solidFill>
            <a:miter lim="800000"/>
          </a:ln>
          <a:effectLst>
            <a:outerShdw blurRad="889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2" name="Group 71">
            <a:extLst>
              <a:ext uri="{FF2B5EF4-FFF2-40B4-BE49-F238E27FC236}">
                <a16:creationId xmlns:a16="http://schemas.microsoft.com/office/drawing/2014/main" id="{4DB50ECD-225E-4F81-AF7B-706DD05F3B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5895" y="2900097"/>
            <a:ext cx="10982062" cy="1211524"/>
            <a:chOff x="605895" y="2900097"/>
            <a:chExt cx="10982062" cy="1211524"/>
          </a:xfrm>
          <a:effectLst/>
        </p:grpSpPr>
        <p:sp>
          <p:nvSpPr>
            <p:cNvPr id="73" name="Freeform 32">
              <a:extLst>
                <a:ext uri="{FF2B5EF4-FFF2-40B4-BE49-F238E27FC236}">
                  <a16:creationId xmlns:a16="http://schemas.microsoft.com/office/drawing/2014/main" id="{CBC3B006-1357-4969-BC3D-CDD91E492B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9653587" y="33797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74" name="Freeform 33">
              <a:extLst>
                <a:ext uri="{FF2B5EF4-FFF2-40B4-BE49-F238E27FC236}">
                  <a16:creationId xmlns:a16="http://schemas.microsoft.com/office/drawing/2014/main" id="{0D6E4F1D-B331-41B5-90EF-2236C1EE155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0078244" y="33107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75" name="Freeform 34">
              <a:extLst>
                <a:ext uri="{FF2B5EF4-FFF2-40B4-BE49-F238E27FC236}">
                  <a16:creationId xmlns:a16="http://schemas.microsoft.com/office/drawing/2014/main" id="{54A60014-21DF-44E5-9137-43357188501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1146631" y="35742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76" name="Freeform 37">
              <a:extLst>
                <a:ext uri="{FF2B5EF4-FFF2-40B4-BE49-F238E27FC236}">
                  <a16:creationId xmlns:a16="http://schemas.microsoft.com/office/drawing/2014/main" id="{40B768C0-B003-45F4-9A06-EA3509A90B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10230644" y="30345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77" name="Freeform 35">
              <a:extLst>
                <a:ext uri="{FF2B5EF4-FFF2-40B4-BE49-F238E27FC236}">
                  <a16:creationId xmlns:a16="http://schemas.microsoft.com/office/drawing/2014/main" id="{5E479182-2054-4AD9-823D-81CFAD7F2C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034587" y="25627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78" name="Freeform 36">
              <a:extLst>
                <a:ext uri="{FF2B5EF4-FFF2-40B4-BE49-F238E27FC236}">
                  <a16:creationId xmlns:a16="http://schemas.microsoft.com/office/drawing/2014/main" id="{A7D912CF-756A-41F1-8BF1-5BA7D1BD052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0747375" y="32326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79" name="Freeform 38">
              <a:extLst>
                <a:ext uri="{FF2B5EF4-FFF2-40B4-BE49-F238E27FC236}">
                  <a16:creationId xmlns:a16="http://schemas.microsoft.com/office/drawing/2014/main" id="{734B6F35-2160-44B1-AB00-F628C84B14F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1399044" y="30953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0" name="Freeform 39">
              <a:extLst>
                <a:ext uri="{FF2B5EF4-FFF2-40B4-BE49-F238E27FC236}">
                  <a16:creationId xmlns:a16="http://schemas.microsoft.com/office/drawing/2014/main" id="{D8657E76-4F63-44FE-86C5-54CA174FCB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353675" y="21531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1" name="Freeform 40">
              <a:extLst>
                <a:ext uri="{FF2B5EF4-FFF2-40B4-BE49-F238E27FC236}">
                  <a16:creationId xmlns:a16="http://schemas.microsoft.com/office/drawing/2014/main" id="{482CEB8C-90E5-4152-8B52-A2881B98A3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9848850" y="33088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2" name="Rectangle 41">
              <a:extLst>
                <a:ext uri="{FF2B5EF4-FFF2-40B4-BE49-F238E27FC236}">
                  <a16:creationId xmlns:a16="http://schemas.microsoft.com/office/drawing/2014/main" id="{85010FC2-BC4C-4692-876D-7FE363BFC63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5400000">
              <a:off x="9721056" y="32842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sp>
          <p:nvSpPr>
            <p:cNvPr id="83" name="Freeform 32">
              <a:extLst>
                <a:ext uri="{FF2B5EF4-FFF2-40B4-BE49-F238E27FC236}">
                  <a16:creationId xmlns:a16="http://schemas.microsoft.com/office/drawing/2014/main" id="{714C1223-2B78-4715-9ACB-079A60D16D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2122751" y="35321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4" name="Freeform 33">
              <a:extLst>
                <a:ext uri="{FF2B5EF4-FFF2-40B4-BE49-F238E27FC236}">
                  <a16:creationId xmlns:a16="http://schemas.microsoft.com/office/drawing/2014/main" id="{1D9109D3-C92A-410B-9B43-5F02B2D84EE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1958445" y="34631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5" name="Freeform 34">
              <a:extLst>
                <a:ext uri="{FF2B5EF4-FFF2-40B4-BE49-F238E27FC236}">
                  <a16:creationId xmlns:a16="http://schemas.microsoft.com/office/drawing/2014/main" id="{EF5B327A-A1AE-42F3-815E-84F4AA2948C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858308" y="37266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6" name="Freeform 37">
              <a:extLst>
                <a:ext uri="{FF2B5EF4-FFF2-40B4-BE49-F238E27FC236}">
                  <a16:creationId xmlns:a16="http://schemas.microsoft.com/office/drawing/2014/main" id="{77738BDE-751F-4D4C-B4C4-C9DF3EA291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1658407" y="31869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7" name="Freeform 35">
              <a:extLst>
                <a:ext uri="{FF2B5EF4-FFF2-40B4-BE49-F238E27FC236}">
                  <a16:creationId xmlns:a16="http://schemas.microsoft.com/office/drawing/2014/main" id="{9C8C4AD6-72BF-490C-963C-97C7FD7E7E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860814" y="27151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8" name="Freeform 36">
              <a:extLst>
                <a:ext uri="{FF2B5EF4-FFF2-40B4-BE49-F238E27FC236}">
                  <a16:creationId xmlns:a16="http://schemas.microsoft.com/office/drawing/2014/main" id="{94990E31-5AA8-4502-A963-CE1B539DAC4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1289314" y="33850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9" name="Freeform 38">
              <a:extLst>
                <a:ext uri="{FF2B5EF4-FFF2-40B4-BE49-F238E27FC236}">
                  <a16:creationId xmlns:a16="http://schemas.microsoft.com/office/drawing/2014/main" id="{9E703E9D-ED76-449C-A8C0-7A1E24B8B2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605895" y="32477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0" name="Freeform 39">
              <a:extLst>
                <a:ext uri="{FF2B5EF4-FFF2-40B4-BE49-F238E27FC236}">
                  <a16:creationId xmlns:a16="http://schemas.microsoft.com/office/drawing/2014/main" id="{C70A75E8-C815-4CCF-ABEE-83F19BFE05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532202" y="23055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1" name="Freeform 40">
              <a:extLst>
                <a:ext uri="{FF2B5EF4-FFF2-40B4-BE49-F238E27FC236}">
                  <a16:creationId xmlns:a16="http://schemas.microsoft.com/office/drawing/2014/main" id="{E15638E1-6A92-4D31-A034-853A65A754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2154501" y="34612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2" name="Rectangle 41">
              <a:extLst>
                <a:ext uri="{FF2B5EF4-FFF2-40B4-BE49-F238E27FC236}">
                  <a16:creationId xmlns:a16="http://schemas.microsoft.com/office/drawing/2014/main" id="{EA3E8D58-D52B-4300-8A50-5696430D1A6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16200000" flipH="1">
              <a:off x="2448983" y="34366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grpSp>
      <p:sp>
        <p:nvSpPr>
          <p:cNvPr id="2" name="Title 1">
            <a:extLst>
              <a:ext uri="{FF2B5EF4-FFF2-40B4-BE49-F238E27FC236}">
                <a16:creationId xmlns:a16="http://schemas.microsoft.com/office/drawing/2014/main" id="{FB72B12C-22CB-704D-8D1C-4E1225C8C9F6}"/>
              </a:ext>
            </a:extLst>
          </p:cNvPr>
          <p:cNvSpPr>
            <a:spLocks noGrp="1"/>
          </p:cNvSpPr>
          <p:nvPr>
            <p:ph type="title"/>
          </p:nvPr>
        </p:nvSpPr>
        <p:spPr>
          <a:xfrm>
            <a:off x="2667000" y="2328334"/>
            <a:ext cx="6858000" cy="1367896"/>
          </a:xfrm>
        </p:spPr>
        <p:txBody>
          <a:bodyPr vert="horz" lIns="91440" tIns="45720" rIns="91440" bIns="45720" rtlCol="0" anchor="b">
            <a:normAutofit/>
          </a:bodyPr>
          <a:lstStyle/>
          <a:p>
            <a:pPr algn="ctr"/>
            <a:r>
              <a:rPr lang="en-US" sz="4800" dirty="0" err="1">
                <a:solidFill>
                  <a:srgbClr val="FFFFFF"/>
                </a:solidFill>
              </a:rPr>
              <a:t>ENergizer</a:t>
            </a:r>
            <a:endParaRPr lang="en-US" sz="4800" dirty="0">
              <a:solidFill>
                <a:srgbClr val="FFFFFF"/>
              </a:solidFill>
            </a:endParaRPr>
          </a:p>
        </p:txBody>
      </p:sp>
      <p:sp>
        <p:nvSpPr>
          <p:cNvPr id="3" name="Content Placeholder 2">
            <a:extLst>
              <a:ext uri="{FF2B5EF4-FFF2-40B4-BE49-F238E27FC236}">
                <a16:creationId xmlns:a16="http://schemas.microsoft.com/office/drawing/2014/main" id="{9515D024-08C8-5C48-8417-26F167C68F0B}"/>
              </a:ext>
            </a:extLst>
          </p:cNvPr>
          <p:cNvSpPr>
            <a:spLocks noGrp="1"/>
          </p:cNvSpPr>
          <p:nvPr>
            <p:ph idx="1"/>
          </p:nvPr>
        </p:nvSpPr>
        <p:spPr>
          <a:xfrm>
            <a:off x="2667001" y="3602038"/>
            <a:ext cx="6857999" cy="953029"/>
          </a:xfrm>
        </p:spPr>
        <p:txBody>
          <a:bodyPr vert="horz" lIns="91440" tIns="45720" rIns="91440" bIns="45720" rtlCol="0">
            <a:normAutofit/>
          </a:bodyPr>
          <a:lstStyle/>
          <a:p>
            <a:pPr marL="0" indent="0" algn="ctr">
              <a:buNone/>
            </a:pPr>
            <a:r>
              <a:rPr lang="en-US" sz="2000" cap="all" dirty="0">
                <a:solidFill>
                  <a:schemeClr val="bg2"/>
                </a:solidFill>
              </a:rPr>
              <a:t>Time for some self-care and a brain break! </a:t>
            </a:r>
          </a:p>
        </p:txBody>
      </p:sp>
    </p:spTree>
    <p:extLst>
      <p:ext uri="{BB962C8B-B14F-4D97-AF65-F5344CB8AC3E}">
        <p14:creationId xmlns:p14="http://schemas.microsoft.com/office/powerpoint/2010/main" val="443790818"/>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8000"/>
                <a:hueMod val="94000"/>
                <a:satMod val="148000"/>
                <a:lumMod val="150000"/>
              </a:schemeClr>
            </a:gs>
            <a:gs pos="100000">
              <a:schemeClr val="bg2">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E978A47D-4F17-40FE-AB70-7AF78A9575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400" y="-14287"/>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 name="Group 60">
            <a:extLst>
              <a:ext uri="{FF2B5EF4-FFF2-40B4-BE49-F238E27FC236}">
                <a16:creationId xmlns:a16="http://schemas.microsoft.com/office/drawing/2014/main" id="{85BE3A7E-6A3F-401E-A025-BBB8FDB8DD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20788" cy="6858001"/>
            <a:chOff x="-14288" y="0"/>
            <a:chExt cx="1220788" cy="6858001"/>
          </a:xfrm>
          <a:solidFill>
            <a:schemeClr val="tx1">
              <a:alpha val="60000"/>
            </a:schemeClr>
          </a:solidFill>
        </p:grpSpPr>
        <p:sp>
          <p:nvSpPr>
            <p:cNvPr id="62" name="Rectangle 5">
              <a:extLst>
                <a:ext uri="{FF2B5EF4-FFF2-40B4-BE49-F238E27FC236}">
                  <a16:creationId xmlns:a16="http://schemas.microsoft.com/office/drawing/2014/main" id="{41EE9036-817C-476C-BD59-B5184F9A3E3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63" name="Freeform 6">
              <a:extLst>
                <a:ext uri="{FF2B5EF4-FFF2-40B4-BE49-F238E27FC236}">
                  <a16:creationId xmlns:a16="http://schemas.microsoft.com/office/drawing/2014/main" id="{F098087A-B4E4-4300-A841-44988BD88E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4" name="Freeform 7">
              <a:extLst>
                <a:ext uri="{FF2B5EF4-FFF2-40B4-BE49-F238E27FC236}">
                  <a16:creationId xmlns:a16="http://schemas.microsoft.com/office/drawing/2014/main" id="{F5BD5F4B-A39C-4DF9-84E4-A4D33F30E6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5" name="Freeform 8">
              <a:extLst>
                <a:ext uri="{FF2B5EF4-FFF2-40B4-BE49-F238E27FC236}">
                  <a16:creationId xmlns:a16="http://schemas.microsoft.com/office/drawing/2014/main" id="{D7FA9858-BFA0-4D5B-AF72-B1B65EB069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6" name="Freeform 9">
              <a:extLst>
                <a:ext uri="{FF2B5EF4-FFF2-40B4-BE49-F238E27FC236}">
                  <a16:creationId xmlns:a16="http://schemas.microsoft.com/office/drawing/2014/main" id="{A508A5F3-AFE0-4750-A9C2-B51A514FFC4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7" name="Freeform 10">
              <a:extLst>
                <a:ext uri="{FF2B5EF4-FFF2-40B4-BE49-F238E27FC236}">
                  <a16:creationId xmlns:a16="http://schemas.microsoft.com/office/drawing/2014/main" id="{92B4AAEB-ABF4-42A7-BE52-0B442190D1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8" name="Freeform 11">
              <a:extLst>
                <a:ext uri="{FF2B5EF4-FFF2-40B4-BE49-F238E27FC236}">
                  <a16:creationId xmlns:a16="http://schemas.microsoft.com/office/drawing/2014/main" id="{3767C370-4A42-4376-8CAE-606C4BC8F4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9" name="Freeform 12">
              <a:extLst>
                <a:ext uri="{FF2B5EF4-FFF2-40B4-BE49-F238E27FC236}">
                  <a16:creationId xmlns:a16="http://schemas.microsoft.com/office/drawing/2014/main" id="{36205F53-9C95-4954-B97C-1625BB8A350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0" name="Freeform 13">
              <a:extLst>
                <a:ext uri="{FF2B5EF4-FFF2-40B4-BE49-F238E27FC236}">
                  <a16:creationId xmlns:a16="http://schemas.microsoft.com/office/drawing/2014/main" id="{DC80B58E-3469-43E9-96FC-D747B69830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1" name="Freeform 14">
              <a:extLst>
                <a:ext uri="{FF2B5EF4-FFF2-40B4-BE49-F238E27FC236}">
                  <a16:creationId xmlns:a16="http://schemas.microsoft.com/office/drawing/2014/main" id="{E17A4ED2-DDD7-4B4D-A39C-9B0121C886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2" name="Freeform 15">
              <a:extLst>
                <a:ext uri="{FF2B5EF4-FFF2-40B4-BE49-F238E27FC236}">
                  <a16:creationId xmlns:a16="http://schemas.microsoft.com/office/drawing/2014/main" id="{A2C14A85-E7A9-4E1D-809F-20F5CFA788B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3" name="Line 16">
              <a:extLst>
                <a:ext uri="{FF2B5EF4-FFF2-40B4-BE49-F238E27FC236}">
                  <a16:creationId xmlns:a16="http://schemas.microsoft.com/office/drawing/2014/main" id="{F3D51E32-9399-4B7F-8D91-BF9A068B834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74" name="Freeform 17">
              <a:extLst>
                <a:ext uri="{FF2B5EF4-FFF2-40B4-BE49-F238E27FC236}">
                  <a16:creationId xmlns:a16="http://schemas.microsoft.com/office/drawing/2014/main" id="{9969F9D2-502D-4C1D-ABA5-02B1BF2A00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5" name="Freeform 18">
              <a:extLst>
                <a:ext uri="{FF2B5EF4-FFF2-40B4-BE49-F238E27FC236}">
                  <a16:creationId xmlns:a16="http://schemas.microsoft.com/office/drawing/2014/main" id="{4AE555C6-5623-478A-BF35-63E9929A3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6" name="Freeform 19">
              <a:extLst>
                <a:ext uri="{FF2B5EF4-FFF2-40B4-BE49-F238E27FC236}">
                  <a16:creationId xmlns:a16="http://schemas.microsoft.com/office/drawing/2014/main" id="{A3D3AED4-A69E-4301-9BB4-436DC5F0C9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7" name="Freeform 20">
              <a:extLst>
                <a:ext uri="{FF2B5EF4-FFF2-40B4-BE49-F238E27FC236}">
                  <a16:creationId xmlns:a16="http://schemas.microsoft.com/office/drawing/2014/main" id="{C3B8082C-2D81-48D7-8B45-85B7C892963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8" name="Rectangle 21">
              <a:extLst>
                <a:ext uri="{FF2B5EF4-FFF2-40B4-BE49-F238E27FC236}">
                  <a16:creationId xmlns:a16="http://schemas.microsoft.com/office/drawing/2014/main" id="{9AD35461-BA86-408B-8A29-244EB2F2FB5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79" name="Freeform 22">
              <a:extLst>
                <a:ext uri="{FF2B5EF4-FFF2-40B4-BE49-F238E27FC236}">
                  <a16:creationId xmlns:a16="http://schemas.microsoft.com/office/drawing/2014/main" id="{F238E495-B6C6-4857-899B-CDD5848312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0" name="Freeform 23">
              <a:extLst>
                <a:ext uri="{FF2B5EF4-FFF2-40B4-BE49-F238E27FC236}">
                  <a16:creationId xmlns:a16="http://schemas.microsoft.com/office/drawing/2014/main" id="{E20A751E-054C-4EC2-8DA3-0EC923A658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1" name="Freeform 24">
              <a:extLst>
                <a:ext uri="{FF2B5EF4-FFF2-40B4-BE49-F238E27FC236}">
                  <a16:creationId xmlns:a16="http://schemas.microsoft.com/office/drawing/2014/main" id="{B6E8E701-3D21-4E5C-AB6E-9A7404697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2" name="Freeform 25">
              <a:extLst>
                <a:ext uri="{FF2B5EF4-FFF2-40B4-BE49-F238E27FC236}">
                  <a16:creationId xmlns:a16="http://schemas.microsoft.com/office/drawing/2014/main" id="{431BDA41-D09D-4984-B888-756F5F81B49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3" name="Freeform 26">
              <a:extLst>
                <a:ext uri="{FF2B5EF4-FFF2-40B4-BE49-F238E27FC236}">
                  <a16:creationId xmlns:a16="http://schemas.microsoft.com/office/drawing/2014/main" id="{0DC943D2-20E4-4C00-82D2-D405A7C00B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4" name="Freeform 27">
              <a:extLst>
                <a:ext uri="{FF2B5EF4-FFF2-40B4-BE49-F238E27FC236}">
                  <a16:creationId xmlns:a16="http://schemas.microsoft.com/office/drawing/2014/main" id="{4BC34A74-80A2-4DE1-8ADC-BBD170903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5" name="Freeform 28">
              <a:extLst>
                <a:ext uri="{FF2B5EF4-FFF2-40B4-BE49-F238E27FC236}">
                  <a16:creationId xmlns:a16="http://schemas.microsoft.com/office/drawing/2014/main" id="{C6C3CA25-431F-4E26-952D-4AA9C4C725C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6" name="Freeform 29">
              <a:extLst>
                <a:ext uri="{FF2B5EF4-FFF2-40B4-BE49-F238E27FC236}">
                  <a16:creationId xmlns:a16="http://schemas.microsoft.com/office/drawing/2014/main" id="{776D1836-82AE-40EF-9829-C6B8D2CF025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7" name="Freeform 30">
              <a:extLst>
                <a:ext uri="{FF2B5EF4-FFF2-40B4-BE49-F238E27FC236}">
                  <a16:creationId xmlns:a16="http://schemas.microsoft.com/office/drawing/2014/main" id="{9A8E397E-ADF9-45C1-98F4-3F5A86378B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8" name="Freeform 31">
              <a:extLst>
                <a:ext uri="{FF2B5EF4-FFF2-40B4-BE49-F238E27FC236}">
                  <a16:creationId xmlns:a16="http://schemas.microsoft.com/office/drawing/2014/main" id="{DE07CFD9-357F-40BC-A792-CE874BFE50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sp>
        <p:nvSpPr>
          <p:cNvPr id="5" name="Title 4">
            <a:extLst>
              <a:ext uri="{FF2B5EF4-FFF2-40B4-BE49-F238E27FC236}">
                <a16:creationId xmlns:a16="http://schemas.microsoft.com/office/drawing/2014/main" id="{871A50B8-7C97-8E42-BA02-65392150099E}"/>
              </a:ext>
            </a:extLst>
          </p:cNvPr>
          <p:cNvSpPr>
            <a:spLocks noGrp="1"/>
          </p:cNvSpPr>
          <p:nvPr>
            <p:ph type="title"/>
          </p:nvPr>
        </p:nvSpPr>
        <p:spPr>
          <a:xfrm>
            <a:off x="1141413" y="1082673"/>
            <a:ext cx="2869416" cy="4708528"/>
          </a:xfrm>
        </p:spPr>
        <p:txBody>
          <a:bodyPr>
            <a:normAutofit/>
          </a:bodyPr>
          <a:lstStyle/>
          <a:p>
            <a:pPr algn="r"/>
            <a:r>
              <a:rPr lang="en-US" sz="4000" dirty="0"/>
              <a:t>Caring &amp; Giving grace</a:t>
            </a:r>
          </a:p>
        </p:txBody>
      </p:sp>
      <p:cxnSp>
        <p:nvCxnSpPr>
          <p:cNvPr id="90" name="Straight Connector 89">
            <a:extLst>
              <a:ext uri="{FF2B5EF4-FFF2-40B4-BE49-F238E27FC236}">
                <a16:creationId xmlns:a16="http://schemas.microsoft.com/office/drawing/2014/main" id="{085ECEC0-FF5D-4348-92C7-1EA7C61E770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454684"/>
            <a:ext cx="0" cy="3649129"/>
          </a:xfrm>
          <a:prstGeom prst="line">
            <a:avLst/>
          </a:prstGeom>
          <a:ln w="254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1881CEBC-6B53-8A43-A8CE-C3B925CD12D3}"/>
              </a:ext>
            </a:extLst>
          </p:cNvPr>
          <p:cNvSpPr>
            <a:spLocks noGrp="1"/>
          </p:cNvSpPr>
          <p:nvPr>
            <p:ph idx="1"/>
          </p:nvPr>
        </p:nvSpPr>
        <p:spPr>
          <a:xfrm>
            <a:off x="5014129" y="812800"/>
            <a:ext cx="6407933" cy="4978401"/>
          </a:xfrm>
        </p:spPr>
        <p:txBody>
          <a:bodyPr anchor="ctr">
            <a:noAutofit/>
          </a:bodyPr>
          <a:lstStyle/>
          <a:p>
            <a:pPr marL="0" indent="0">
              <a:lnSpc>
                <a:spcPct val="110000"/>
              </a:lnSpc>
              <a:buNone/>
            </a:pPr>
            <a:r>
              <a:rPr lang="en-US" sz="2000" b="1" dirty="0">
                <a:latin typeface="Calibri" panose="020F0502020204030204" pitchFamily="34" charset="0"/>
                <a:cs typeface="Calibri" panose="020F0502020204030204" pitchFamily="34" charset="0"/>
              </a:rPr>
              <a:t>Caring teachers: </a:t>
            </a:r>
          </a:p>
          <a:p>
            <a:pPr>
              <a:lnSpc>
                <a:spcPct val="110000"/>
              </a:lnSpc>
            </a:pPr>
            <a:r>
              <a:rPr lang="en-US" sz="1800" dirty="0">
                <a:latin typeface="Calibri" panose="020F0502020204030204" pitchFamily="34" charset="0"/>
                <a:cs typeface="Calibri" panose="020F0502020204030204" pitchFamily="34" charset="0"/>
              </a:rPr>
              <a:t>Admit when they are wrong</a:t>
            </a:r>
          </a:p>
          <a:p>
            <a:pPr>
              <a:lnSpc>
                <a:spcPct val="110000"/>
              </a:lnSpc>
            </a:pPr>
            <a:r>
              <a:rPr lang="en-US" sz="1800" dirty="0">
                <a:latin typeface="Calibri" panose="020F0502020204030204" pitchFamily="34" charset="0"/>
                <a:cs typeface="Calibri" panose="020F0502020204030204" pitchFamily="34" charset="0"/>
              </a:rPr>
              <a:t>Smile </a:t>
            </a:r>
          </a:p>
          <a:p>
            <a:pPr>
              <a:lnSpc>
                <a:spcPct val="110000"/>
              </a:lnSpc>
            </a:pPr>
            <a:r>
              <a:rPr lang="en-US" sz="1800" dirty="0">
                <a:latin typeface="Calibri" panose="020F0502020204030204" pitchFamily="34" charset="0"/>
                <a:cs typeface="Calibri" panose="020F0502020204030204" pitchFamily="34" charset="0"/>
              </a:rPr>
              <a:t>Protect and advocate for students</a:t>
            </a:r>
          </a:p>
          <a:p>
            <a:pPr>
              <a:lnSpc>
                <a:spcPct val="110000"/>
              </a:lnSpc>
            </a:pPr>
            <a:r>
              <a:rPr lang="en-US" sz="1800" dirty="0">
                <a:latin typeface="Calibri" panose="020F0502020204030204" pitchFamily="34" charset="0"/>
                <a:cs typeface="Calibri" panose="020F0502020204030204" pitchFamily="34" charset="0"/>
              </a:rPr>
              <a:t>Listen</a:t>
            </a:r>
          </a:p>
          <a:p>
            <a:pPr>
              <a:lnSpc>
                <a:spcPct val="110000"/>
              </a:lnSpc>
            </a:pPr>
            <a:r>
              <a:rPr lang="en-US" sz="1800" dirty="0">
                <a:latin typeface="Calibri" panose="020F0502020204030204" pitchFamily="34" charset="0"/>
                <a:cs typeface="Calibri" panose="020F0502020204030204" pitchFamily="34" charset="0"/>
              </a:rPr>
              <a:t>Hold classroom discussions</a:t>
            </a:r>
          </a:p>
          <a:p>
            <a:pPr>
              <a:lnSpc>
                <a:spcPct val="110000"/>
              </a:lnSpc>
            </a:pPr>
            <a:r>
              <a:rPr lang="en-US" sz="1800" dirty="0">
                <a:latin typeface="Calibri" panose="020F0502020204030204" pitchFamily="34" charset="0"/>
                <a:cs typeface="Calibri" panose="020F0502020204030204" pitchFamily="34" charset="0"/>
              </a:rPr>
              <a:t>Build relationships and make connections</a:t>
            </a:r>
          </a:p>
          <a:p>
            <a:pPr>
              <a:lnSpc>
                <a:spcPct val="110000"/>
              </a:lnSpc>
            </a:pPr>
            <a:r>
              <a:rPr lang="en-US" sz="1800" dirty="0">
                <a:latin typeface="Calibri" panose="020F0502020204030204" pitchFamily="34" charset="0"/>
                <a:cs typeface="Calibri" panose="020F0502020204030204" pitchFamily="34" charset="0"/>
              </a:rPr>
              <a:t>Are curious about and want to know students and families</a:t>
            </a:r>
          </a:p>
          <a:p>
            <a:pPr>
              <a:lnSpc>
                <a:spcPct val="110000"/>
              </a:lnSpc>
            </a:pPr>
            <a:r>
              <a:rPr lang="en-US" sz="1800" dirty="0">
                <a:latin typeface="Calibri" panose="020F0502020204030204" pitchFamily="34" charset="0"/>
                <a:cs typeface="Calibri" panose="020F0502020204030204" pitchFamily="34" charset="0"/>
              </a:rPr>
              <a:t>Make learning meaningful and enjoyable</a:t>
            </a:r>
          </a:p>
          <a:p>
            <a:pPr>
              <a:lnSpc>
                <a:spcPct val="110000"/>
              </a:lnSpc>
            </a:pPr>
            <a:r>
              <a:rPr lang="en-US" sz="1800" dirty="0">
                <a:latin typeface="Calibri" panose="020F0502020204030204" pitchFamily="34" charset="0"/>
                <a:cs typeface="Calibri" panose="020F0502020204030204" pitchFamily="34" charset="0"/>
              </a:rPr>
              <a:t>Offer support and help, even outside of school </a:t>
            </a:r>
          </a:p>
          <a:p>
            <a:pPr>
              <a:lnSpc>
                <a:spcPct val="110000"/>
              </a:lnSpc>
            </a:pPr>
            <a:r>
              <a:rPr lang="en-US" sz="1800" dirty="0">
                <a:latin typeface="Calibri" panose="020F0502020204030204" pitchFamily="34" charset="0"/>
                <a:cs typeface="Calibri" panose="020F0502020204030204" pitchFamily="34" charset="0"/>
              </a:rPr>
              <a:t>Maintain high expectations of students and themselves</a:t>
            </a:r>
          </a:p>
          <a:p>
            <a:pPr>
              <a:lnSpc>
                <a:spcPct val="110000"/>
              </a:lnSpc>
            </a:pPr>
            <a:r>
              <a:rPr lang="en-US" sz="1800" dirty="0">
                <a:latin typeface="Calibri" panose="020F0502020204030204" pitchFamily="34" charset="0"/>
                <a:cs typeface="Calibri" panose="020F0502020204030204" pitchFamily="34" charset="0"/>
              </a:rPr>
              <a:t>Are lifelong learners</a:t>
            </a:r>
          </a:p>
        </p:txBody>
      </p:sp>
      <p:grpSp>
        <p:nvGrpSpPr>
          <p:cNvPr id="92" name="Group 91">
            <a:extLst>
              <a:ext uri="{FF2B5EF4-FFF2-40B4-BE49-F238E27FC236}">
                <a16:creationId xmlns:a16="http://schemas.microsoft.com/office/drawing/2014/main" id="{F4E035BE-9FF4-43D3-BC25-CF582D7FF8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solidFill>
            <a:schemeClr val="tx1">
              <a:alpha val="60000"/>
            </a:schemeClr>
          </a:solidFill>
        </p:grpSpPr>
        <p:sp>
          <p:nvSpPr>
            <p:cNvPr id="93" name="Freeform 32">
              <a:extLst>
                <a:ext uri="{FF2B5EF4-FFF2-40B4-BE49-F238E27FC236}">
                  <a16:creationId xmlns:a16="http://schemas.microsoft.com/office/drawing/2014/main" id="{F98BCEB2-EC20-4E84-A994-0AC37292C8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4" name="Freeform 33">
              <a:extLst>
                <a:ext uri="{FF2B5EF4-FFF2-40B4-BE49-F238E27FC236}">
                  <a16:creationId xmlns:a16="http://schemas.microsoft.com/office/drawing/2014/main" id="{7A2E1821-AEDF-417E-9F17-83379E9C094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5" name="Freeform 34">
              <a:extLst>
                <a:ext uri="{FF2B5EF4-FFF2-40B4-BE49-F238E27FC236}">
                  <a16:creationId xmlns:a16="http://schemas.microsoft.com/office/drawing/2014/main" id="{CB3734E2-8292-4B47-B6AB-0E5A058DE95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6" name="Freeform 35">
              <a:extLst>
                <a:ext uri="{FF2B5EF4-FFF2-40B4-BE49-F238E27FC236}">
                  <a16:creationId xmlns:a16="http://schemas.microsoft.com/office/drawing/2014/main" id="{A0B09C51-29AB-45C0-B707-CCFB9DF280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7" name="Freeform 36">
              <a:extLst>
                <a:ext uri="{FF2B5EF4-FFF2-40B4-BE49-F238E27FC236}">
                  <a16:creationId xmlns:a16="http://schemas.microsoft.com/office/drawing/2014/main" id="{510C0CED-AE1B-45AE-B5E1-57521E589D2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8" name="Freeform 37">
              <a:extLst>
                <a:ext uri="{FF2B5EF4-FFF2-40B4-BE49-F238E27FC236}">
                  <a16:creationId xmlns:a16="http://schemas.microsoft.com/office/drawing/2014/main" id="{591F2327-4B45-41AA-B41C-7404B6A1E4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9" name="Freeform 38">
              <a:extLst>
                <a:ext uri="{FF2B5EF4-FFF2-40B4-BE49-F238E27FC236}">
                  <a16:creationId xmlns:a16="http://schemas.microsoft.com/office/drawing/2014/main" id="{5A63224C-41A0-42C0-96F6-0B2BE99A135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0" name="Freeform 39">
              <a:extLst>
                <a:ext uri="{FF2B5EF4-FFF2-40B4-BE49-F238E27FC236}">
                  <a16:creationId xmlns:a16="http://schemas.microsoft.com/office/drawing/2014/main" id="{A7C00B9F-C253-4776-9935-EC02254A4F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1" name="Freeform 40">
              <a:extLst>
                <a:ext uri="{FF2B5EF4-FFF2-40B4-BE49-F238E27FC236}">
                  <a16:creationId xmlns:a16="http://schemas.microsoft.com/office/drawing/2014/main" id="{5062D4AA-13F3-4064-8440-FFE8562D854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2" name="Rectangle 41">
              <a:extLst>
                <a:ext uri="{FF2B5EF4-FFF2-40B4-BE49-F238E27FC236}">
                  <a16:creationId xmlns:a16="http://schemas.microsoft.com/office/drawing/2014/main" id="{3E143B27-CB82-440B-879B-D25C1891C19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grpSp>
      <p:sp>
        <p:nvSpPr>
          <p:cNvPr id="2" name="TextBox 1">
            <a:extLst>
              <a:ext uri="{FF2B5EF4-FFF2-40B4-BE49-F238E27FC236}">
                <a16:creationId xmlns:a16="http://schemas.microsoft.com/office/drawing/2014/main" id="{133EA491-DB73-C041-AFDC-4358A8069554}"/>
              </a:ext>
            </a:extLst>
          </p:cNvPr>
          <p:cNvSpPr txBox="1"/>
          <p:nvPr/>
        </p:nvSpPr>
        <p:spPr>
          <a:xfrm>
            <a:off x="1414463" y="6059055"/>
            <a:ext cx="9542461" cy="923330"/>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In order to foster resilient learners, we must teach ourselves to access the attributes necessary to show grace: intentionality, patience, tolerance, empathy, kindness, and understanding. </a:t>
            </a:r>
            <a:r>
              <a:rPr lang="en-US" sz="1200" dirty="0">
                <a:latin typeface="Calibri" panose="020F0502020204030204" pitchFamily="34" charset="0"/>
                <a:cs typeface="Calibri" panose="020F0502020204030204" pitchFamily="34" charset="0"/>
              </a:rPr>
              <a:t>–</a:t>
            </a:r>
            <a:r>
              <a:rPr lang="en-US" sz="1200" dirty="0" err="1">
                <a:latin typeface="Calibri" panose="020F0502020204030204" pitchFamily="34" charset="0"/>
                <a:cs typeface="Calibri" panose="020F0502020204030204" pitchFamily="34" charset="0"/>
              </a:rPr>
              <a:t>Souers</a:t>
            </a:r>
            <a:r>
              <a:rPr lang="en-US" sz="1200" dirty="0">
                <a:latin typeface="Calibri" panose="020F0502020204030204" pitchFamily="34" charset="0"/>
                <a:cs typeface="Calibri" panose="020F0502020204030204" pitchFamily="34" charset="0"/>
              </a:rPr>
              <a:t> &amp; Hall</a:t>
            </a:r>
          </a:p>
          <a:p>
            <a:endParaRPr lang="en-US" dirty="0"/>
          </a:p>
        </p:txBody>
      </p:sp>
    </p:spTree>
    <p:extLst>
      <p:ext uri="{BB962C8B-B14F-4D97-AF65-F5344CB8AC3E}">
        <p14:creationId xmlns:p14="http://schemas.microsoft.com/office/powerpoint/2010/main" val="3100350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6270675-9512-4978-8583-36659256EE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409FD9-64F8-5C40-A599-48F4D8F24D18}"/>
              </a:ext>
            </a:extLst>
          </p:cNvPr>
          <p:cNvSpPr>
            <a:spLocks noGrp="1"/>
          </p:cNvSpPr>
          <p:nvPr>
            <p:ph type="title"/>
          </p:nvPr>
        </p:nvSpPr>
        <p:spPr>
          <a:xfrm>
            <a:off x="1141413" y="618518"/>
            <a:ext cx="9905998" cy="1478570"/>
          </a:xfrm>
        </p:spPr>
        <p:txBody>
          <a:bodyPr>
            <a:normAutofit/>
          </a:bodyPr>
          <a:lstStyle/>
          <a:p>
            <a:r>
              <a:rPr lang="en-US"/>
              <a:t>Specific strategies for trauma support</a:t>
            </a:r>
            <a:endParaRPr lang="en-US" dirty="0"/>
          </a:p>
        </p:txBody>
      </p:sp>
      <p:graphicFrame>
        <p:nvGraphicFramePr>
          <p:cNvPr id="6" name="Content Placeholder 3">
            <a:extLst>
              <a:ext uri="{FF2B5EF4-FFF2-40B4-BE49-F238E27FC236}">
                <a16:creationId xmlns:a16="http://schemas.microsoft.com/office/drawing/2014/main" id="{8FE4E50B-A7FD-4329-9C2A-A72E71F17664}"/>
              </a:ext>
            </a:extLst>
          </p:cNvPr>
          <p:cNvGraphicFramePr>
            <a:graphicFrameLocks noGrp="1"/>
          </p:cNvGraphicFramePr>
          <p:nvPr>
            <p:ph idx="1"/>
            <p:extLst>
              <p:ext uri="{D42A27DB-BD31-4B8C-83A1-F6EECF244321}">
                <p14:modId xmlns:p14="http://schemas.microsoft.com/office/powerpoint/2010/main" val="1957277815"/>
              </p:ext>
            </p:extLst>
          </p:nvPr>
        </p:nvGraphicFramePr>
        <p:xfrm>
          <a:off x="1141413" y="2249488"/>
          <a:ext cx="9906000" cy="35417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4546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E9513-443C-C041-B78E-E2D5CDD5C136}"/>
              </a:ext>
            </a:extLst>
          </p:cNvPr>
          <p:cNvSpPr>
            <a:spLocks noGrp="1"/>
          </p:cNvSpPr>
          <p:nvPr>
            <p:ph type="title"/>
          </p:nvPr>
        </p:nvSpPr>
        <p:spPr/>
        <p:txBody>
          <a:bodyPr/>
          <a:lstStyle/>
          <a:p>
            <a:r>
              <a:rPr lang="en-US" dirty="0"/>
              <a:t>References &amp; Resources</a:t>
            </a:r>
          </a:p>
        </p:txBody>
      </p:sp>
      <p:sp>
        <p:nvSpPr>
          <p:cNvPr id="3" name="Content Placeholder 2">
            <a:extLst>
              <a:ext uri="{FF2B5EF4-FFF2-40B4-BE49-F238E27FC236}">
                <a16:creationId xmlns:a16="http://schemas.microsoft.com/office/drawing/2014/main" id="{F40AA300-AC74-6A42-ADDE-B1842D27DDC3}"/>
              </a:ext>
            </a:extLst>
          </p:cNvPr>
          <p:cNvSpPr>
            <a:spLocks noGrp="1"/>
          </p:cNvSpPr>
          <p:nvPr>
            <p:ph idx="1"/>
          </p:nvPr>
        </p:nvSpPr>
        <p:spPr>
          <a:xfrm>
            <a:off x="1025236" y="1690254"/>
            <a:ext cx="10022175" cy="4922981"/>
          </a:xfrm>
        </p:spPr>
        <p:txBody>
          <a:bodyPr>
            <a:normAutofit fontScale="70000" lnSpcReduction="20000"/>
          </a:bodyPr>
          <a:lstStyle/>
          <a:p>
            <a:pPr marL="0" indent="0">
              <a:buNone/>
            </a:pPr>
            <a:r>
              <a:rPr lang="en-US" sz="2900" dirty="0"/>
              <a:t>3 excellent books I have read and refer to here: </a:t>
            </a:r>
          </a:p>
          <a:p>
            <a:r>
              <a:rPr lang="en-US" dirty="0" err="1"/>
              <a:t>Souers</a:t>
            </a:r>
            <a:r>
              <a:rPr lang="en-US" dirty="0"/>
              <a:t>, K., &amp; Hall, P. A. (2016). </a:t>
            </a:r>
            <a:r>
              <a:rPr lang="en-US" i="1" dirty="0"/>
              <a:t>Fostering resilient learners: Strategies for creating a trauma-sensitive classroom</a:t>
            </a:r>
            <a:r>
              <a:rPr lang="en-US" dirty="0"/>
              <a:t>. </a:t>
            </a:r>
          </a:p>
          <a:p>
            <a:r>
              <a:rPr lang="en-US" dirty="0" err="1"/>
              <a:t>Zacarian</a:t>
            </a:r>
            <a:r>
              <a:rPr lang="en-US" dirty="0"/>
              <a:t>, D., Alvarez-Ortis, L., &amp; Haynes, J. (2017). </a:t>
            </a:r>
            <a:r>
              <a:rPr lang="en-US" i="1" dirty="0"/>
              <a:t>Teaching to strengths: Supporting students living with trauma, violence, and chronic stress</a:t>
            </a:r>
            <a:r>
              <a:rPr lang="en-US" dirty="0"/>
              <a:t>. </a:t>
            </a:r>
          </a:p>
          <a:p>
            <a:r>
              <a:rPr lang="en-US" dirty="0"/>
              <a:t>Hammond, Z. (2015). </a:t>
            </a:r>
            <a:r>
              <a:rPr lang="en-US" i="1" dirty="0"/>
              <a:t>Culturally responsive teaching and the brain: Promoting authentic engagement and rigor among culturally and linguistically diverse students</a:t>
            </a:r>
            <a:r>
              <a:rPr lang="en-US" dirty="0"/>
              <a:t>. </a:t>
            </a:r>
          </a:p>
          <a:p>
            <a:pPr marL="0" indent="0">
              <a:buNone/>
            </a:pPr>
            <a:endParaRPr lang="en-US" dirty="0"/>
          </a:p>
          <a:p>
            <a:pPr marL="0" indent="0">
              <a:buNone/>
            </a:pPr>
            <a:r>
              <a:rPr lang="en-US" sz="2900" dirty="0"/>
              <a:t>A few helpful websites: </a:t>
            </a:r>
          </a:p>
          <a:p>
            <a:r>
              <a:rPr lang="en-US" u="sng" dirty="0">
                <a:hlinkClick r:id="rId2"/>
              </a:rPr>
              <a:t>https://traumaawareschools.org/impact</a:t>
            </a:r>
            <a:r>
              <a:rPr lang="en-US" dirty="0"/>
              <a:t> </a:t>
            </a:r>
          </a:p>
          <a:p>
            <a:r>
              <a:rPr lang="en-US" u="sng" dirty="0">
                <a:hlinkClick r:id="rId3"/>
              </a:rPr>
              <a:t>Resources for Responding to Trauma and Tragedy | Edutopia</a:t>
            </a:r>
            <a:r>
              <a:rPr lang="en-US" dirty="0"/>
              <a:t> </a:t>
            </a:r>
          </a:p>
          <a:p>
            <a:r>
              <a:rPr lang="en-US" u="sng" dirty="0">
                <a:hlinkClick r:id="rId4"/>
              </a:rPr>
              <a:t>Integrating SEL, Equity and Trauma Work for Multiplied Success | EdSurge News</a:t>
            </a:r>
            <a:r>
              <a:rPr lang="en-US" dirty="0"/>
              <a:t> </a:t>
            </a:r>
          </a:p>
          <a:p>
            <a:r>
              <a:rPr lang="en-US" u="sng" dirty="0">
                <a:hlinkClick r:id="rId5"/>
              </a:rPr>
              <a:t>https://transformingeducation.org/resources/trauma-informed-sel-toolkit/</a:t>
            </a:r>
            <a:endParaRPr lang="en-US" dirty="0"/>
          </a:p>
          <a:p>
            <a:r>
              <a:rPr lang="en-US" u="sng" dirty="0">
                <a:hlinkClick r:id="rId6"/>
              </a:rPr>
              <a:t>https://www.edutopia.org/article/how-and-why-trauma-informed-teaching</a:t>
            </a:r>
            <a:endParaRPr lang="en-US" dirty="0"/>
          </a:p>
          <a:p>
            <a:pPr marL="0" indent="0">
              <a:buNone/>
            </a:pPr>
            <a:endParaRPr lang="en-US" dirty="0"/>
          </a:p>
        </p:txBody>
      </p:sp>
    </p:spTree>
    <p:extLst>
      <p:ext uri="{BB962C8B-B14F-4D97-AF65-F5344CB8AC3E}">
        <p14:creationId xmlns:p14="http://schemas.microsoft.com/office/powerpoint/2010/main" val="5462874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{C226CA5A-45B2-894A-B4F0-281EB87159D5}tf10001122</Template>
  <TotalTime>1732</TotalTime>
  <Words>2432</Words>
  <Application>Microsoft Macintosh PowerPoint</Application>
  <PresentationFormat>Widescreen</PresentationFormat>
  <Paragraphs>158</Paragraphs>
  <Slides>17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Tw Cen MT</vt:lpstr>
      <vt:lpstr>Circuit</vt:lpstr>
      <vt:lpstr>Trauma in schools &amp; Classrooms</vt:lpstr>
      <vt:lpstr>My experiences</vt:lpstr>
      <vt:lpstr>Why do we teach? </vt:lpstr>
      <vt:lpstr>What is  Trauma?</vt:lpstr>
      <vt:lpstr>Why do we need to know about trauma? </vt:lpstr>
      <vt:lpstr>How is the brain affected by Trauma?</vt:lpstr>
      <vt:lpstr>What might trauma look like in the classroom? </vt:lpstr>
      <vt:lpstr>the Global Village Chapter &amp; Trauma: Breakout </vt:lpstr>
      <vt:lpstr>We can assume our students will have experienced trauma, so what do we do? </vt:lpstr>
      <vt:lpstr> widely accepted aspects of trauma-informed practice:    </vt:lpstr>
      <vt:lpstr>Trauma-informed practices for teachers</vt:lpstr>
      <vt:lpstr>Responding: Trauma-informed strategies for the classroom</vt:lpstr>
      <vt:lpstr>A strengths-Based Classroom response</vt:lpstr>
      <vt:lpstr>ENergizer</vt:lpstr>
      <vt:lpstr>Caring &amp; Giving grace</vt:lpstr>
      <vt:lpstr>Specific strategies for trauma support</vt:lpstr>
      <vt:lpstr>References &amp;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mlmcc@mindspring.com</dc:creator>
  <cp:lastModifiedBy>Amy Pelissero</cp:lastModifiedBy>
  <cp:revision>32</cp:revision>
  <dcterms:created xsi:type="dcterms:W3CDTF">2021-03-16T14:27:17Z</dcterms:created>
  <dcterms:modified xsi:type="dcterms:W3CDTF">2021-03-24T22:36:19Z</dcterms:modified>
</cp:coreProperties>
</file>